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2"/>
  </p:notesMasterIdLst>
  <p:handoutMasterIdLst>
    <p:handoutMasterId r:id="rId43"/>
  </p:handoutMasterIdLst>
  <p:sldIdLst>
    <p:sldId id="394" r:id="rId3"/>
    <p:sldId id="466" r:id="rId4"/>
    <p:sldId id="500" r:id="rId5"/>
    <p:sldId id="506" r:id="rId6"/>
    <p:sldId id="501" r:id="rId7"/>
    <p:sldId id="510" r:id="rId8"/>
    <p:sldId id="511" r:id="rId9"/>
    <p:sldId id="523" r:id="rId10"/>
    <p:sldId id="512" r:id="rId11"/>
    <p:sldId id="509" r:id="rId12"/>
    <p:sldId id="513" r:id="rId13"/>
    <p:sldId id="522" r:id="rId14"/>
    <p:sldId id="517" r:id="rId15"/>
    <p:sldId id="514" r:id="rId16"/>
    <p:sldId id="521" r:id="rId17"/>
    <p:sldId id="524" r:id="rId18"/>
    <p:sldId id="528" r:id="rId19"/>
    <p:sldId id="526" r:id="rId20"/>
    <p:sldId id="536" r:id="rId21"/>
    <p:sldId id="537" r:id="rId22"/>
    <p:sldId id="534" r:id="rId23"/>
    <p:sldId id="530" r:id="rId24"/>
    <p:sldId id="535" r:id="rId25"/>
    <p:sldId id="540" r:id="rId26"/>
    <p:sldId id="541" r:id="rId27"/>
    <p:sldId id="518" r:id="rId28"/>
    <p:sldId id="542" r:id="rId29"/>
    <p:sldId id="515" r:id="rId30"/>
    <p:sldId id="539" r:id="rId31"/>
    <p:sldId id="543" r:id="rId32"/>
    <p:sldId id="544" r:id="rId33"/>
    <p:sldId id="545" r:id="rId34"/>
    <p:sldId id="546" r:id="rId35"/>
    <p:sldId id="547" r:id="rId36"/>
    <p:sldId id="505" r:id="rId37"/>
    <p:sldId id="503" r:id="rId38"/>
    <p:sldId id="548" r:id="rId39"/>
    <p:sldId id="352" r:id="rId40"/>
    <p:sldId id="549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16B6FE0-C7BA-4DC7-A26B-78008A27D1AD}">
          <p14:sldIdLst>
            <p14:sldId id="394"/>
            <p14:sldId id="466"/>
            <p14:sldId id="500"/>
          </p14:sldIdLst>
        </p14:section>
        <p14:section name="Simple Class Inheritance" id="{8A76DF29-9068-4B0C-A55A-1AFCA4CF9EE7}">
          <p14:sldIdLst>
            <p14:sldId id="506"/>
            <p14:sldId id="501"/>
            <p14:sldId id="510"/>
            <p14:sldId id="511"/>
            <p14:sldId id="523"/>
          </p14:sldIdLst>
        </p14:section>
        <p14:section name="Using the Parent Members" id="{F938DAEA-6AC6-488E-955B-B6CC696FD80A}">
          <p14:sldIdLst>
            <p14:sldId id="512"/>
            <p14:sldId id="509"/>
            <p14:sldId id="513"/>
            <p14:sldId id="522"/>
            <p14:sldId id="517"/>
          </p14:sldIdLst>
        </p14:section>
        <p14:section name="Prototype Chains" id="{EF3E20EF-E413-4ECC-962C-9E4996587F53}">
          <p14:sldIdLst>
            <p14:sldId id="514"/>
            <p14:sldId id="521"/>
            <p14:sldId id="524"/>
            <p14:sldId id="528"/>
            <p14:sldId id="526"/>
            <p14:sldId id="536"/>
            <p14:sldId id="537"/>
            <p14:sldId id="534"/>
            <p14:sldId id="530"/>
            <p14:sldId id="535"/>
            <p14:sldId id="540"/>
            <p14:sldId id="541"/>
          </p14:sldIdLst>
        </p14:section>
        <p14:section name="Abstract Classes and Mixins" id="{F6827B2D-AE1D-4531-A21D-E1A1B499F9B9}">
          <p14:sldIdLst>
            <p14:sldId id="518"/>
            <p14:sldId id="542"/>
            <p14:sldId id="515"/>
            <p14:sldId id="539"/>
            <p14:sldId id="543"/>
            <p14:sldId id="544"/>
            <p14:sldId id="545"/>
            <p14:sldId id="546"/>
            <p14:sldId id="547"/>
          </p14:sldIdLst>
        </p14:section>
        <p14:section name="Conclusion" id="{12732869-BE39-4408-8776-3EDCD739E2F9}">
          <p14:sldIdLst>
            <p14:sldId id="505"/>
            <p14:sldId id="503"/>
            <p14:sldId id="548"/>
            <p14:sldId id="352"/>
            <p14:sldId id="5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104" d="100"/>
          <a:sy n="104" d="100"/>
        </p:scale>
        <p:origin x="132" y="22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1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13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7/11/2017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2486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9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9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2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3.png"/><Relationship Id="rId14" Type="http://schemas.openxmlformats.org/officeDocument/2006/relationships/hyperlink" Target="http://www.telenor.b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0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39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06716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Inheritance and Prototypes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78289"/>
            <a:ext cx="8125251" cy="1398311"/>
          </a:xfrm>
        </p:spPr>
        <p:txBody>
          <a:bodyPr>
            <a:normAutofit/>
          </a:bodyPr>
          <a:lstStyle/>
          <a:p>
            <a:r>
              <a:rPr lang="en-US" dirty="0"/>
              <a:t>Class Inheritance, Prototypes, Prototype Chain, Code Reuse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370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457599" y="3675987"/>
            <a:ext cx="171252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Class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Inheritance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60001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4" descr="Резултат с изображение за hierarchy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0" y="3507315"/>
            <a:ext cx="2330456" cy="263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Inheriting and Replacing </a:t>
            </a:r>
            <a:r>
              <a:rPr lang="en-US" noProof="1"/>
              <a:t>toString() – Person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77136" y="1250152"/>
            <a:ext cx="10651276" cy="50744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sz="2900" noProof="1"/>
              <a:t> Person {</a:t>
            </a:r>
          </a:p>
          <a:p>
            <a:r>
              <a:rPr lang="en-US" sz="2900" noProof="1"/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900" noProof="1"/>
              <a:t>(name, email) {</a:t>
            </a:r>
          </a:p>
          <a:p>
            <a:r>
              <a:rPr lang="en-US" sz="2900" noProof="1"/>
              <a:t>    this.name = name;</a:t>
            </a:r>
          </a:p>
          <a:p>
            <a:r>
              <a:rPr lang="en-US" sz="2900" noProof="1"/>
              <a:t>    this.email = email;</a:t>
            </a:r>
          </a:p>
          <a:p>
            <a:pPr>
              <a:lnSpc>
                <a:spcPct val="90000"/>
              </a:lnSpc>
            </a:pPr>
            <a:r>
              <a:rPr lang="en-US" sz="2900" noProof="1"/>
              <a:t>  }</a:t>
            </a:r>
          </a:p>
          <a:p>
            <a:pPr>
              <a:spcBef>
                <a:spcPts val="1200"/>
              </a:spcBef>
            </a:pPr>
            <a:r>
              <a:rPr lang="en-US" sz="2900" noProof="1"/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2900" noProof="1"/>
              <a:t>() {</a:t>
            </a:r>
          </a:p>
          <a:p>
            <a:r>
              <a:rPr lang="en-US" sz="2900" noProof="1"/>
              <a:t>    let className =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this.constructor.name</a:t>
            </a:r>
            <a:r>
              <a:rPr lang="en-US" sz="2900" noProof="1"/>
              <a:t>;</a:t>
            </a:r>
          </a:p>
          <a:p>
            <a:pPr marL="1166813" indent="-1166813"/>
            <a:r>
              <a:rPr lang="en-US" sz="2900" noProof="1"/>
              <a:t>    return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900" noProof="1"/>
              <a:t>${className} (name: ${this.name}, email: ${this.email})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900" noProof="1"/>
              <a:t>;</a:t>
            </a:r>
          </a:p>
          <a:p>
            <a:pPr>
              <a:lnSpc>
                <a:spcPct val="90000"/>
              </a:lnSpc>
            </a:pPr>
            <a:r>
              <a:rPr lang="en-US" sz="2900" noProof="1"/>
              <a:t>  }</a:t>
            </a:r>
          </a:p>
          <a:p>
            <a:pPr>
              <a:lnSpc>
                <a:spcPct val="90000"/>
              </a:lnSpc>
            </a:pPr>
            <a:r>
              <a:rPr lang="en-US" sz="2900" noProof="1"/>
              <a:t>}</a:t>
            </a:r>
            <a:endParaRPr lang="en-US" sz="2900" i="1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09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Inheriting and Replacing </a:t>
            </a:r>
            <a:r>
              <a:rPr lang="en-US" noProof="1"/>
              <a:t>toString() – Teacher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77136" y="1260722"/>
            <a:ext cx="10651276" cy="49637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sz="2900" noProof="1"/>
              <a:t> Teacher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extends</a:t>
            </a:r>
            <a:r>
              <a:rPr lang="en-US" sz="2900" noProof="1"/>
              <a:t> Person {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900" noProof="1"/>
              <a:t>(name, email, subject) {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super</a:t>
            </a:r>
            <a:r>
              <a:rPr lang="en-US" sz="2900" noProof="1"/>
              <a:t>(name, email);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this.subject = subject;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}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900" noProof="1"/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2900" noProof="1"/>
              <a:t>() {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let baseStr =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super.toString()</a:t>
            </a:r>
            <a:r>
              <a:rPr lang="en-US" sz="2900" noProof="1"/>
              <a:t>.slice(0, -1);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return baseStr +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900" noProof="1"/>
              <a:t>,</a:t>
            </a:r>
            <a:r>
              <a:rPr lang="en-US" sz="2900" noProof="1">
                <a:latin typeface="+mn-lt"/>
              </a:rPr>
              <a:t> </a:t>
            </a:r>
            <a:r>
              <a:rPr lang="en-US" sz="2900" noProof="1"/>
              <a:t>subject:</a:t>
            </a:r>
            <a:r>
              <a:rPr lang="en-US" sz="2900" noProof="1">
                <a:latin typeface="+mn-lt"/>
              </a:rPr>
              <a:t> </a:t>
            </a:r>
            <a:r>
              <a:rPr lang="en-US" sz="2900" noProof="1"/>
              <a:t>${this.subject})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900" noProof="1"/>
              <a:t>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}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}</a:t>
            </a:r>
            <a:endParaRPr lang="en-US" sz="2900" i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684556" y="2948074"/>
            <a:ext cx="4419600" cy="1127814"/>
          </a:xfrm>
          <a:prstGeom prst="wedgeRoundRectCallout">
            <a:avLst>
              <a:gd name="adj1" fmla="val -61760"/>
              <a:gd name="adj2" fmla="val 596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Invoke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toString()</a:t>
            </a:r>
            <a:r>
              <a:rPr lang="en-US" sz="3000" noProof="1">
                <a:solidFill>
                  <a:srgbClr val="FFFFFF"/>
                </a:solidFill>
              </a:rPr>
              <a:t> from the base (parent) class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15292" y="4289898"/>
            <a:ext cx="3341448" cy="45157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8325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900" dirty="0"/>
              <a:t>Inheriting and Replacing </a:t>
            </a:r>
            <a:r>
              <a:rPr lang="en-US" sz="3900" noProof="1"/>
              <a:t>toString() – Student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77136" y="1260722"/>
            <a:ext cx="10651276" cy="49637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sz="2900" noProof="1"/>
              <a:t> Student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extends</a:t>
            </a:r>
            <a:r>
              <a:rPr lang="en-US" sz="2900" noProof="1"/>
              <a:t> Person {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900" noProof="1"/>
              <a:t>(name, email, course) {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super</a:t>
            </a:r>
            <a:r>
              <a:rPr lang="en-US" sz="2900" noProof="1"/>
              <a:t>(name, email);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this.course = course;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}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900" noProof="1"/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2900" noProof="1"/>
              <a:t>() {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let baseStr =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super.toString()</a:t>
            </a:r>
            <a:r>
              <a:rPr lang="en-US" sz="2900" noProof="1"/>
              <a:t>.slice(0, -1);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return baseStr +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900" noProof="1"/>
              <a:t>,</a:t>
            </a:r>
            <a:r>
              <a:rPr lang="en-US" sz="2900" noProof="1">
                <a:latin typeface="+mn-lt"/>
              </a:rPr>
              <a:t> </a:t>
            </a:r>
            <a:r>
              <a:rPr lang="en-US" sz="2900" noProof="1"/>
              <a:t>course:</a:t>
            </a:r>
            <a:r>
              <a:rPr lang="en-US" sz="2900" noProof="1">
                <a:latin typeface="+mn-lt"/>
              </a:rPr>
              <a:t> </a:t>
            </a:r>
            <a:r>
              <a:rPr lang="en-US" sz="2900" noProof="1"/>
              <a:t>${this.course})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900" noProof="1"/>
              <a:t>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}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}</a:t>
            </a:r>
            <a:endParaRPr lang="en-US" sz="2900" i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684556" y="2948074"/>
            <a:ext cx="4419600" cy="1127814"/>
          </a:xfrm>
          <a:prstGeom prst="wedgeRoundRectCallout">
            <a:avLst>
              <a:gd name="adj1" fmla="val -61760"/>
              <a:gd name="adj2" fmla="val 596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Invoke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toString()</a:t>
            </a:r>
            <a:r>
              <a:rPr lang="en-US" sz="3000" noProof="1">
                <a:solidFill>
                  <a:srgbClr val="FFFFFF"/>
                </a:solidFill>
              </a:rPr>
              <a:t> from the base (parent) class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15292" y="4289898"/>
            <a:ext cx="3341448" cy="45157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944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Inheriting and Replacing </a:t>
            </a:r>
            <a:r>
              <a:rPr lang="en-US" noProof="1"/>
              <a:t>toString() – Usage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00936" y="1104088"/>
            <a:ext cx="1080367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/>
              <a:t>let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3000" noProof="1"/>
              <a:t>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Person</a:t>
            </a:r>
            <a:r>
              <a:rPr lang="en-US" sz="3000" noProof="1"/>
              <a:t>("Maria", "maria@gmail.com");</a:t>
            </a:r>
          </a:p>
          <a:p>
            <a:r>
              <a:rPr lang="en-US" sz="3000" noProof="1"/>
              <a:t>console.log(''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3000" noProof="1"/>
              <a:t>);</a:t>
            </a:r>
          </a:p>
          <a:p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Person (name: Maria, email: maria@gmail.com)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700936" y="2799944"/>
            <a:ext cx="1080367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/>
              <a:t>let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sz="3000" noProof="1"/>
              <a:t>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Teacher</a:t>
            </a:r>
            <a:r>
              <a:rPr lang="en-US" sz="3000" noProof="1"/>
              <a:t>("Ivan",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/>
              <a:t>"iv@yahoo.com",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/>
              <a:t>"PHP");</a:t>
            </a:r>
          </a:p>
          <a:p>
            <a:r>
              <a:rPr lang="en-US" sz="3000" noProof="1"/>
              <a:t>console.log(''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sz="3000" noProof="1"/>
              <a:t>);</a:t>
            </a:r>
          </a:p>
          <a:p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Teacher (name: Ivan, email: iv@yahoo.com, subject: PHP)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https://judge.softuni.bg/Contests/339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00936" y="4489399"/>
            <a:ext cx="1080367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/>
              <a:t>let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000" noProof="1"/>
              <a:t>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Student</a:t>
            </a:r>
            <a:r>
              <a:rPr lang="en-US" sz="3000" noProof="1"/>
              <a:t>("Ana",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/>
              <a:t>"ana@mail.ru",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/>
              <a:t>3);</a:t>
            </a:r>
          </a:p>
          <a:p>
            <a:r>
              <a:rPr lang="en-US" sz="3000" noProof="1"/>
              <a:t>console.log(''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000" noProof="1"/>
              <a:t>);</a:t>
            </a:r>
          </a:p>
          <a:p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Student (name: Ana, email: ana@mail.ru, course: 3)</a:t>
            </a:r>
          </a:p>
        </p:txBody>
      </p:sp>
    </p:spTree>
    <p:extLst>
      <p:ext uri="{BB962C8B-B14F-4D97-AF65-F5344CB8AC3E}">
        <p14:creationId xmlns:p14="http://schemas.microsoft.com/office/powerpoint/2010/main" val="162711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The Prototype Chain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74424"/>
            <a:ext cx="8938472" cy="719034"/>
          </a:xfrm>
        </p:spPr>
        <p:txBody>
          <a:bodyPr/>
          <a:lstStyle/>
          <a:p>
            <a:r>
              <a:rPr lang="en-US" dirty="0"/>
              <a:t>How Does It Work?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38" y="838200"/>
            <a:ext cx="7287020" cy="364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7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1158"/>
            <a:ext cx="9577597" cy="1110780"/>
          </a:xfrm>
        </p:spPr>
        <p:txBody>
          <a:bodyPr/>
          <a:lstStyle/>
          <a:p>
            <a:r>
              <a:rPr lang="en-US" dirty="0"/>
              <a:t>The Prototype Chain for JS Classes</a:t>
            </a:r>
          </a:p>
        </p:txBody>
      </p:sp>
      <p:cxnSp>
        <p:nvCxnSpPr>
          <p:cNvPr id="59" name="Straight Arrow Connector 35"/>
          <p:cNvCxnSpPr>
            <a:stCxn id="42" idx="2"/>
            <a:endCxn id="73" idx="3"/>
          </p:cNvCxnSpPr>
          <p:nvPr/>
        </p:nvCxnSpPr>
        <p:spPr>
          <a:xfrm flipH="1">
            <a:off x="3741497" y="4765199"/>
            <a:ext cx="1112303" cy="4546"/>
          </a:xfrm>
          <a:prstGeom prst="straightConnector1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Straight Arrow Connector 35"/>
          <p:cNvCxnSpPr>
            <a:stCxn id="38" idx="2"/>
            <a:endCxn id="23" idx="3"/>
          </p:cNvCxnSpPr>
          <p:nvPr/>
        </p:nvCxnSpPr>
        <p:spPr>
          <a:xfrm rot="10800000" flipV="1">
            <a:off x="7370357" y="3076453"/>
            <a:ext cx="1354493" cy="547754"/>
          </a:xfrm>
          <a:prstGeom prst="bentConnector3">
            <a:avLst>
              <a:gd name="adj1" fmla="val 50000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Arrow Connector 35"/>
          <p:cNvCxnSpPr>
            <a:stCxn id="57" idx="2"/>
            <a:endCxn id="23" idx="2"/>
          </p:cNvCxnSpPr>
          <p:nvPr/>
        </p:nvCxnSpPr>
        <p:spPr>
          <a:xfrm rot="10800000">
            <a:off x="5898643" y="5115129"/>
            <a:ext cx="2826207" cy="750873"/>
          </a:xfrm>
          <a:prstGeom prst="bentConnector2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Group 7"/>
          <p:cNvGrpSpPr/>
          <p:nvPr/>
        </p:nvGrpSpPr>
        <p:grpSpPr>
          <a:xfrm>
            <a:off x="4426928" y="2133286"/>
            <a:ext cx="2943428" cy="2981842"/>
            <a:chOff x="3803084" y="1566154"/>
            <a:chExt cx="2943428" cy="2981842"/>
          </a:xfrm>
        </p:grpSpPr>
        <p:sp>
          <p:nvSpPr>
            <p:cNvPr id="23" name="Rectangle: Rounded Corners 22"/>
            <p:cNvSpPr/>
            <p:nvPr/>
          </p:nvSpPr>
          <p:spPr>
            <a:xfrm>
              <a:off x="3803084" y="1566154"/>
              <a:ext cx="2943428" cy="298184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27112" y="1647216"/>
              <a:ext cx="1367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4229956" y="4045667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31052" y="3901107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BEEDC"/>
                  </a:solidFill>
                </a:rPr>
                <a:t>__</a:t>
              </a: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39" name="Rectangle: Rounded Corners 13"/>
            <p:cNvSpPr/>
            <p:nvPr/>
          </p:nvSpPr>
          <p:spPr>
            <a:xfrm>
              <a:off x="4125038" y="2232849"/>
              <a:ext cx="2299518" cy="54677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40" name="Rectangle: Rounded Corners 13"/>
            <p:cNvSpPr/>
            <p:nvPr/>
          </p:nvSpPr>
          <p:spPr>
            <a:xfrm>
              <a:off x="4125039" y="2779630"/>
              <a:ext cx="2299516" cy="544631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  <p:sp>
          <p:nvSpPr>
            <p:cNvPr id="41" name="Rectangle: Rounded Corners 13"/>
            <p:cNvSpPr/>
            <p:nvPr/>
          </p:nvSpPr>
          <p:spPr>
            <a:xfrm>
              <a:off x="4125039" y="3324261"/>
              <a:ext cx="2299516" cy="53937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58412" y="990600"/>
            <a:ext cx="3074344" cy="2482339"/>
            <a:chOff x="7820668" y="1121938"/>
            <a:chExt cx="2921944" cy="2482339"/>
          </a:xfrm>
        </p:grpSpPr>
        <p:sp>
          <p:nvSpPr>
            <p:cNvPr id="17" name="Rectangle: Rounded Corners 6"/>
            <p:cNvSpPr/>
            <p:nvPr/>
          </p:nvSpPr>
          <p:spPr>
            <a:xfrm>
              <a:off x="7820668" y="1121938"/>
              <a:ext cx="2921944" cy="248233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75245" y="1199744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672299" y="2918475"/>
              <a:ext cx="154224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BEEDC"/>
                  </a:solidFill>
                </a:rPr>
                <a:t>__</a:t>
              </a: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8263983" y="3054791"/>
              <a:ext cx="30600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Rectangle: Rounded Corners 13"/>
            <p:cNvSpPr/>
            <p:nvPr/>
          </p:nvSpPr>
          <p:spPr>
            <a:xfrm>
              <a:off x="8175535" y="1789888"/>
              <a:ext cx="2238367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51" name="Rectangle: Rounded Corners 13"/>
            <p:cNvSpPr/>
            <p:nvPr/>
          </p:nvSpPr>
          <p:spPr>
            <a:xfrm>
              <a:off x="8175535" y="2324919"/>
              <a:ext cx="2238367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258412" y="3780148"/>
            <a:ext cx="3074344" cy="2482339"/>
            <a:chOff x="7820668" y="1121938"/>
            <a:chExt cx="2921944" cy="2482339"/>
          </a:xfrm>
        </p:grpSpPr>
        <p:sp>
          <p:nvSpPr>
            <p:cNvPr id="54" name="Rectangle: Rounded Corners 6"/>
            <p:cNvSpPr/>
            <p:nvPr/>
          </p:nvSpPr>
          <p:spPr>
            <a:xfrm>
              <a:off x="7820668" y="1121938"/>
              <a:ext cx="2921944" cy="248233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975245" y="1199744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Student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8672299" y="2918475"/>
              <a:ext cx="154224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BEEDC"/>
                  </a:solidFill>
                </a:rPr>
                <a:t>__</a:t>
              </a: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8263983" y="3054791"/>
              <a:ext cx="30600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8" name="Rectangle: Rounded Corners 13"/>
            <p:cNvSpPr/>
            <p:nvPr/>
          </p:nvSpPr>
          <p:spPr>
            <a:xfrm>
              <a:off x="8175535" y="1789888"/>
              <a:ext cx="2238367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course</a:t>
              </a:r>
            </a:p>
          </p:txBody>
        </p:sp>
        <p:sp>
          <p:nvSpPr>
            <p:cNvPr id="60" name="Rectangle: Rounded Corners 13"/>
            <p:cNvSpPr/>
            <p:nvPr/>
          </p:nvSpPr>
          <p:spPr>
            <a:xfrm>
              <a:off x="8175535" y="2324919"/>
              <a:ext cx="2238367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196201" y="2145314"/>
            <a:ext cx="2545296" cy="684667"/>
            <a:chOff x="2409707" y="1052646"/>
            <a:chExt cx="1600200" cy="684667"/>
          </a:xfrm>
        </p:grpSpPr>
        <p:sp>
          <p:nvSpPr>
            <p:cNvPr id="68" name="Rectangle: Rounded Corners 67"/>
            <p:cNvSpPr/>
            <p:nvPr/>
          </p:nvSpPr>
          <p:spPr>
            <a:xfrm>
              <a:off x="2409707" y="1052646"/>
              <a:ext cx="1600200" cy="68466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524621" y="1142324"/>
              <a:ext cx="13859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Object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{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…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}</a:t>
              </a:r>
            </a:p>
          </p:txBody>
        </p:sp>
      </p:grpSp>
      <p:cxnSp>
        <p:nvCxnSpPr>
          <p:cNvPr id="71" name="Straight Arrow Connector 35"/>
          <p:cNvCxnSpPr>
            <a:stCxn id="75" idx="2"/>
            <a:endCxn id="68" idx="1"/>
          </p:cNvCxnSpPr>
          <p:nvPr/>
        </p:nvCxnSpPr>
        <p:spPr>
          <a:xfrm rot="10800000">
            <a:off x="1196201" y="2487649"/>
            <a:ext cx="369112" cy="2743171"/>
          </a:xfrm>
          <a:prstGeom prst="bentConnector3">
            <a:avLst>
              <a:gd name="adj1" fmla="val 227817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2" name="Group 71"/>
          <p:cNvGrpSpPr/>
          <p:nvPr/>
        </p:nvGrpSpPr>
        <p:grpSpPr>
          <a:xfrm>
            <a:off x="1196201" y="3919830"/>
            <a:ext cx="2545296" cy="1699829"/>
            <a:chOff x="3803084" y="1566154"/>
            <a:chExt cx="2545296" cy="1699829"/>
          </a:xfrm>
        </p:grpSpPr>
        <p:sp>
          <p:nvSpPr>
            <p:cNvPr id="73" name="Rectangle: Rounded Corners 72"/>
            <p:cNvSpPr/>
            <p:nvPr/>
          </p:nvSpPr>
          <p:spPr>
            <a:xfrm>
              <a:off x="3803084" y="1566154"/>
              <a:ext cx="2545296" cy="169982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927112" y="1647216"/>
              <a:ext cx="22043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Function.</a:t>
              </a:r>
              <a:b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__proto__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4172196" y="2724743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573292" y="2580183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BEEDC"/>
                  </a:solidFill>
                </a:rPr>
                <a:t>__</a:t>
              </a: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>
                  <a:solidFill>
                    <a:srgbClr val="FBEEDC"/>
                  </a:solidFill>
                </a:rPr>
                <a:t>__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435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Prototypes in JavaScript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object in JS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prototype</a:t>
            </a:r>
            <a:r>
              <a:rPr lang="en-US" dirty="0"/>
              <a:t> (template)</a:t>
            </a:r>
          </a:p>
          <a:p>
            <a:pPr lvl="1"/>
            <a:r>
              <a:rPr lang="en-US" dirty="0"/>
              <a:t>Internally called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__proto__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 browsers and </a:t>
            </a:r>
            <a:r>
              <a:rPr lang="en-US" noProof="1"/>
              <a:t>NodeJS</a:t>
            </a:r>
          </a:p>
          <a:p>
            <a:pPr lvl="1"/>
            <a:r>
              <a:rPr lang="en-US" dirty="0"/>
              <a:t>Properties not found in the object are looked up in the prototype</a:t>
            </a:r>
          </a:p>
          <a:p>
            <a:pPr>
              <a:spcBef>
                <a:spcPts val="6000"/>
              </a:spcBef>
            </a:pPr>
            <a:r>
              <a:rPr lang="en-US" dirty="0"/>
              <a:t>Can be obtained 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Object.getPrototypeOf(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obj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</a:p>
          <a:p>
            <a:r>
              <a:rPr lang="en-US" dirty="0"/>
              <a:t>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__proto__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directly is deprecated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should be avoided!</a:t>
            </a:r>
          </a:p>
        </p:txBody>
      </p:sp>
    </p:spTree>
    <p:extLst>
      <p:ext uri="{BB962C8B-B14F-4D97-AF65-F5344CB8AC3E}">
        <p14:creationId xmlns:p14="http://schemas.microsoft.com/office/powerpoint/2010/main" val="164423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have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prototype</a:t>
            </a:r>
            <a:r>
              <a:rPr lang="en-US" dirty="0"/>
              <a:t> (a parent function)</a:t>
            </a:r>
          </a:p>
          <a:p>
            <a:pPr lvl="1"/>
            <a:r>
              <a:rPr lang="en-US" dirty="0"/>
              <a:t>Prototypes form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prototype chain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Chain (for Classes)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2" y="2566741"/>
            <a:ext cx="81534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Object.getPrototypeOf(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Teacher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==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(class prototype holds the parent class)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01496" y="5224862"/>
            <a:ext cx="81534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Object.getPrototypeOf(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==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Function.prototype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cxnSp>
        <p:nvCxnSpPr>
          <p:cNvPr id="8" name="Straight Arrow Connector 35"/>
          <p:cNvCxnSpPr>
            <a:stCxn id="15" idx="0"/>
            <a:endCxn id="10" idx="2"/>
          </p:cNvCxnSpPr>
          <p:nvPr/>
        </p:nvCxnSpPr>
        <p:spPr>
          <a:xfrm flipV="1">
            <a:off x="10598085" y="3689932"/>
            <a:ext cx="0" cy="653468"/>
          </a:xfrm>
          <a:prstGeom prst="straightConnector1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oup 8"/>
          <p:cNvGrpSpPr/>
          <p:nvPr/>
        </p:nvGrpSpPr>
        <p:grpSpPr>
          <a:xfrm>
            <a:off x="9599612" y="1981200"/>
            <a:ext cx="1996946" cy="1708732"/>
            <a:chOff x="4446384" y="1457528"/>
            <a:chExt cx="2943427" cy="1874912"/>
          </a:xfrm>
        </p:grpSpPr>
        <p:sp>
          <p:nvSpPr>
            <p:cNvPr id="10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Rectangle: Rounded Corners 13"/>
            <p:cNvSpPr/>
            <p:nvPr/>
          </p:nvSpPr>
          <p:spPr>
            <a:xfrm>
              <a:off x="4770843" y="2043720"/>
              <a:ext cx="2281666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70411" y="1495064"/>
              <a:ext cx="2482096" cy="474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13" name="Rectangle: Rounded Corners 13"/>
            <p:cNvSpPr/>
            <p:nvPr/>
          </p:nvSpPr>
          <p:spPr>
            <a:xfrm>
              <a:off x="4770844" y="2566974"/>
              <a:ext cx="2281664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599612" y="4343400"/>
            <a:ext cx="1996946" cy="1295014"/>
            <a:chOff x="4446384" y="1457528"/>
            <a:chExt cx="2943427" cy="1420959"/>
          </a:xfrm>
        </p:grpSpPr>
        <p:sp>
          <p:nvSpPr>
            <p:cNvPr id="15" name="Rectangle: Rounded Corners 6"/>
            <p:cNvSpPr/>
            <p:nvPr/>
          </p:nvSpPr>
          <p:spPr>
            <a:xfrm>
              <a:off x="4446384" y="1457528"/>
              <a:ext cx="2943427" cy="142095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Rectangle: Rounded Corners 13"/>
            <p:cNvSpPr/>
            <p:nvPr/>
          </p:nvSpPr>
          <p:spPr>
            <a:xfrm>
              <a:off x="4770843" y="2094437"/>
              <a:ext cx="2281666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70411" y="1503083"/>
              <a:ext cx="2482096" cy="474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</p:grpSp>
      <p:sp>
        <p:nvSpPr>
          <p:cNvPr id="19" name="Text Placeholder 5"/>
          <p:cNvSpPr txBox="1">
            <a:spLocks/>
          </p:cNvSpPr>
          <p:nvPr/>
        </p:nvSpPr>
        <p:spPr>
          <a:xfrm>
            <a:off x="912812" y="3886200"/>
            <a:ext cx="81534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Teacher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__proto__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same as the above (unofficial property)</a:t>
            </a:r>
          </a:p>
        </p:txBody>
      </p:sp>
    </p:spTree>
    <p:extLst>
      <p:ext uri="{BB962C8B-B14F-4D97-AF65-F5344CB8AC3E}">
        <p14:creationId xmlns:p14="http://schemas.microsoft.com/office/powerpoint/2010/main" val="183886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Prototypes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 / functions</a:t>
            </a:r>
          </a:p>
          <a:p>
            <a:pPr lvl="1"/>
            <a:r>
              <a:rPr lang="en-US" dirty="0"/>
              <a:t>Classes use their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__proto__</a:t>
            </a:r>
            <a:r>
              <a:rPr lang="en-US" dirty="0"/>
              <a:t> to resolve methods / properties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__proto__</a:t>
            </a:r>
            <a:r>
              <a:rPr lang="en-US" dirty="0"/>
              <a:t> holds the parent class / function</a:t>
            </a:r>
          </a:p>
          <a:p>
            <a:pPr lvl="1"/>
            <a:r>
              <a:rPr lang="en-US" dirty="0"/>
              <a:t>Classes have also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prototype</a:t>
            </a:r>
            <a:r>
              <a:rPr lang="en-US" dirty="0"/>
              <a:t> object used to create n</a:t>
            </a:r>
            <a:r>
              <a:rPr lang="bg-BG" dirty="0"/>
              <a:t>е</a:t>
            </a:r>
            <a:r>
              <a:rPr lang="en-US" dirty="0"/>
              <a:t>w objects</a:t>
            </a:r>
          </a:p>
          <a:p>
            <a:pPr lvl="2"/>
            <a:r>
              <a:rPr lang="en-US" dirty="0"/>
              <a:t>Assigned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__proto__</a:t>
            </a:r>
            <a:r>
              <a:rPr lang="en-US" dirty="0"/>
              <a:t> of each new object</a:t>
            </a:r>
          </a:p>
          <a:p>
            <a:pPr>
              <a:spcBef>
                <a:spcPts val="1200"/>
              </a:spcBef>
            </a:pPr>
            <a:r>
              <a:rPr lang="en-US" dirty="0"/>
              <a:t>Prototypes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</a:p>
          <a:p>
            <a:pPr lvl="1"/>
            <a:r>
              <a:rPr lang="en-US" dirty="0"/>
              <a:t>Objects use their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__proto__</a:t>
            </a:r>
            <a:r>
              <a:rPr lang="en-US" dirty="0"/>
              <a:t> to resolve methods / properties</a:t>
            </a:r>
          </a:p>
          <a:p>
            <a:pPr lvl="1"/>
            <a:r>
              <a:rPr lang="en-US" dirty="0"/>
              <a:t>Objects do not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prototype</a:t>
            </a:r>
            <a:r>
              <a:rPr lang="en-US" dirty="0"/>
              <a:t> object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Prototypes in Classes and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05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1158"/>
            <a:ext cx="9577597" cy="1110780"/>
          </a:xfrm>
        </p:spPr>
        <p:txBody>
          <a:bodyPr/>
          <a:lstStyle/>
          <a:p>
            <a:r>
              <a:rPr lang="en-US" dirty="0"/>
              <a:t>Object Instantiation (Create New Object)</a:t>
            </a:r>
          </a:p>
        </p:txBody>
      </p:sp>
      <p:cxnSp>
        <p:nvCxnSpPr>
          <p:cNvPr id="59" name="Straight Arrow Connector 35"/>
          <p:cNvCxnSpPr>
            <a:stCxn id="42" idx="2"/>
            <a:endCxn id="73" idx="3"/>
          </p:cNvCxnSpPr>
          <p:nvPr/>
        </p:nvCxnSpPr>
        <p:spPr>
          <a:xfrm rot="10800000">
            <a:off x="3598199" y="1912885"/>
            <a:ext cx="1368296" cy="1455335"/>
          </a:xfrm>
          <a:prstGeom prst="bentConnector3">
            <a:avLst>
              <a:gd name="adj1" fmla="val 53182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Straight Arrow Connector 35"/>
          <p:cNvCxnSpPr>
            <a:stCxn id="38" idx="2"/>
            <a:endCxn id="23" idx="3"/>
          </p:cNvCxnSpPr>
          <p:nvPr/>
        </p:nvCxnSpPr>
        <p:spPr>
          <a:xfrm rot="10800000">
            <a:off x="7094183" y="2403538"/>
            <a:ext cx="1549603" cy="698600"/>
          </a:xfrm>
          <a:prstGeom prst="bentConnector3">
            <a:avLst>
              <a:gd name="adj1" fmla="val 54683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Group 7"/>
          <p:cNvGrpSpPr/>
          <p:nvPr/>
        </p:nvGrpSpPr>
        <p:grpSpPr>
          <a:xfrm>
            <a:off x="4605585" y="1143000"/>
            <a:ext cx="2488597" cy="2521075"/>
            <a:chOff x="3803084" y="1566154"/>
            <a:chExt cx="2943428" cy="2981842"/>
          </a:xfrm>
        </p:grpSpPr>
        <p:sp>
          <p:nvSpPr>
            <p:cNvPr id="23" name="Rectangle: Rounded Corners 22"/>
            <p:cNvSpPr/>
            <p:nvPr/>
          </p:nvSpPr>
          <p:spPr>
            <a:xfrm>
              <a:off x="3803084" y="1566154"/>
              <a:ext cx="2943428" cy="298184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27112" y="1647216"/>
              <a:ext cx="1204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4229956" y="4045667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31052" y="3901107"/>
              <a:ext cx="1658904" cy="5460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39" name="Rectangle: Rounded Corners 13"/>
            <p:cNvSpPr/>
            <p:nvPr/>
          </p:nvSpPr>
          <p:spPr>
            <a:xfrm>
              <a:off x="4125038" y="2232849"/>
              <a:ext cx="2299518" cy="54677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40" name="Rectangle: Rounded Corners 13"/>
            <p:cNvSpPr/>
            <p:nvPr/>
          </p:nvSpPr>
          <p:spPr>
            <a:xfrm>
              <a:off x="4125039" y="2779630"/>
              <a:ext cx="2299516" cy="544631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  <p:sp>
          <p:nvSpPr>
            <p:cNvPr id="41" name="Rectangle: Rounded Corners 13"/>
            <p:cNvSpPr/>
            <p:nvPr/>
          </p:nvSpPr>
          <p:spPr>
            <a:xfrm>
              <a:off x="4125039" y="3324261"/>
              <a:ext cx="2299516" cy="53937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49424" y="1338600"/>
            <a:ext cx="2599283" cy="2098757"/>
            <a:chOff x="7820668" y="1121938"/>
            <a:chExt cx="2921944" cy="2482339"/>
          </a:xfrm>
        </p:grpSpPr>
        <p:sp>
          <p:nvSpPr>
            <p:cNvPr id="17" name="Rectangle: Rounded Corners 6"/>
            <p:cNvSpPr/>
            <p:nvPr/>
          </p:nvSpPr>
          <p:spPr>
            <a:xfrm>
              <a:off x="7820668" y="1121938"/>
              <a:ext cx="2921944" cy="248233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75245" y="1199744"/>
              <a:ext cx="1305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672299" y="2918475"/>
              <a:ext cx="1576670" cy="5460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8263983" y="3054791"/>
              <a:ext cx="30600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Rectangle: Rounded Corners 13"/>
            <p:cNvSpPr/>
            <p:nvPr/>
          </p:nvSpPr>
          <p:spPr>
            <a:xfrm>
              <a:off x="8175535" y="1789888"/>
              <a:ext cx="2238367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51" name="Rectangle: Rounded Corners 13"/>
            <p:cNvSpPr/>
            <p:nvPr/>
          </p:nvSpPr>
          <p:spPr>
            <a:xfrm>
              <a:off x="8175535" y="2324919"/>
              <a:ext cx="2238367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446213" y="2951906"/>
            <a:ext cx="2151986" cy="578869"/>
            <a:chOff x="2409707" y="1052646"/>
            <a:chExt cx="1600200" cy="684667"/>
          </a:xfrm>
        </p:grpSpPr>
        <p:sp>
          <p:nvSpPr>
            <p:cNvPr id="68" name="Rectangle: Rounded Corners 67"/>
            <p:cNvSpPr/>
            <p:nvPr/>
          </p:nvSpPr>
          <p:spPr>
            <a:xfrm>
              <a:off x="2409707" y="1052646"/>
              <a:ext cx="1600200" cy="68466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613810" y="1142324"/>
              <a:ext cx="1207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Object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{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…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}</a:t>
              </a:r>
            </a:p>
          </p:txBody>
        </p:sp>
      </p:grpSp>
      <p:cxnSp>
        <p:nvCxnSpPr>
          <p:cNvPr id="71" name="Straight Arrow Connector 35"/>
          <p:cNvCxnSpPr>
            <a:stCxn id="75" idx="2"/>
            <a:endCxn id="68" idx="1"/>
          </p:cNvCxnSpPr>
          <p:nvPr/>
        </p:nvCxnSpPr>
        <p:spPr>
          <a:xfrm rot="10800000" flipV="1">
            <a:off x="1446213" y="2302711"/>
            <a:ext cx="312075" cy="938630"/>
          </a:xfrm>
          <a:prstGeom prst="bentConnector3">
            <a:avLst>
              <a:gd name="adj1" fmla="val 256305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2" name="Group 71"/>
          <p:cNvGrpSpPr/>
          <p:nvPr/>
        </p:nvGrpSpPr>
        <p:grpSpPr>
          <a:xfrm>
            <a:off x="1446213" y="1194302"/>
            <a:ext cx="2151986" cy="1437164"/>
            <a:chOff x="3803084" y="1566154"/>
            <a:chExt cx="2545296" cy="1699829"/>
          </a:xfrm>
        </p:grpSpPr>
        <p:sp>
          <p:nvSpPr>
            <p:cNvPr id="73" name="Rectangle: Rounded Corners 72"/>
            <p:cNvSpPr/>
            <p:nvPr/>
          </p:nvSpPr>
          <p:spPr>
            <a:xfrm>
              <a:off x="3803084" y="1566154"/>
              <a:ext cx="2545296" cy="169982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927112" y="1647216"/>
              <a:ext cx="22043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Function.</a:t>
              </a:r>
              <a:b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</a:b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__proto__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4172196" y="2724743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573292" y="2580183"/>
              <a:ext cx="1658904" cy="5460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34566" y="3923488"/>
            <a:ext cx="2830631" cy="2568917"/>
            <a:chOff x="4434566" y="3923488"/>
            <a:chExt cx="2830631" cy="2568917"/>
          </a:xfrm>
        </p:grpSpPr>
        <p:sp>
          <p:nvSpPr>
            <p:cNvPr id="44" name="TextBox 43"/>
            <p:cNvSpPr txBox="1"/>
            <p:nvPr/>
          </p:nvSpPr>
          <p:spPr>
            <a:xfrm>
              <a:off x="4434566" y="3923488"/>
              <a:ext cx="28306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 </a:t>
              </a:r>
              <a:r>
                <a:rPr lang="en-US" sz="1800" b="1" noProof="1">
                  <a:solidFill>
                    <a:srgbClr val="FBEEDC"/>
                  </a:solidFill>
                  <a:latin typeface="Consolas" panose="020B0609020204030204" pitchFamily="49" charset="0"/>
                </a:rPr>
                <a:t>(instance)</a:t>
              </a:r>
              <a:endParaRPr lang="en-US" b="1" noProof="1">
                <a:solidFill>
                  <a:srgbClr val="FBEEDC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Rectangle: Rounded Corners 63"/>
            <p:cNvSpPr/>
            <p:nvPr/>
          </p:nvSpPr>
          <p:spPr>
            <a:xfrm>
              <a:off x="4605585" y="4413109"/>
              <a:ext cx="2488597" cy="207929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4966495" y="6067698"/>
              <a:ext cx="257701" cy="257701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305612" y="5945476"/>
              <a:ext cx="14025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</a:p>
          </p:txBody>
        </p:sp>
      </p:grpSp>
      <p:sp>
        <p:nvSpPr>
          <p:cNvPr id="45" name="Rectangle: Rounded Corners 13"/>
          <p:cNvSpPr/>
          <p:nvPr/>
        </p:nvSpPr>
        <p:spPr>
          <a:xfrm>
            <a:off x="4877788" y="4535004"/>
            <a:ext cx="1944187" cy="462288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'Ivan'</a:t>
            </a:r>
          </a:p>
        </p:txBody>
      </p:sp>
      <p:sp>
        <p:nvSpPr>
          <p:cNvPr id="46" name="Rectangle: Rounded Corners 13"/>
          <p:cNvSpPr/>
          <p:nvPr/>
        </p:nvSpPr>
        <p:spPr>
          <a:xfrm>
            <a:off x="4877789" y="4997294"/>
            <a:ext cx="1944185" cy="460472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'ivan@email.cx'</a:t>
            </a:r>
          </a:p>
        </p:txBody>
      </p:sp>
      <p:sp>
        <p:nvSpPr>
          <p:cNvPr id="47" name="Rectangle: Rounded Corners 13"/>
          <p:cNvSpPr/>
          <p:nvPr/>
        </p:nvSpPr>
        <p:spPr>
          <a:xfrm>
            <a:off x="4877789" y="5458959"/>
            <a:ext cx="1944185" cy="460472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'Biology'</a:t>
            </a:r>
          </a:p>
        </p:txBody>
      </p:sp>
    </p:spTree>
    <p:extLst>
      <p:ext uri="{BB962C8B-B14F-4D97-AF65-F5344CB8AC3E}">
        <p14:creationId xmlns:p14="http://schemas.microsoft.com/office/powerpoint/2010/main" val="63315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9341E-6 2.59259E-6 L -2.69341E-6 -0.41273 " pathEditMode="relative" rAng="0" ptsTypes="AA">
                                      <p:cBhvr>
                                        <p:cTn id="13" dur="2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9341E-6 1.48148E-6 L -2.69341E-6 -0.41227 " pathEditMode="relative" rAng="0" ptsTypes="AA">
                                      <p:cBhvr>
                                        <p:cTn id="19" dur="2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9341E-6 3.7037E-7 L 0.30399 -0.51968 " pathEditMode="relative" rAng="0" ptsTypes="AA">
                                      <p:cBhvr>
                                        <p:cTn id="25" dur="2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9" y="-2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Simple Inheritance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Accessing Parent Members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Prototype Chains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Abstract Classes and</a:t>
            </a:r>
            <a:br>
              <a:rPr lang="en-US" dirty="0"/>
            </a:br>
            <a:r>
              <a:rPr lang="en-US" dirty="0"/>
              <a:t>Class Hierarchies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8000" y="1248034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378" y="4080032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1158"/>
            <a:ext cx="9577597" cy="1110780"/>
          </a:xfrm>
        </p:spPr>
        <p:txBody>
          <a:bodyPr/>
          <a:lstStyle/>
          <a:p>
            <a:r>
              <a:rPr lang="en-US" dirty="0"/>
              <a:t>Object Instantiation (Create New Object)</a:t>
            </a:r>
          </a:p>
        </p:txBody>
      </p:sp>
      <p:cxnSp>
        <p:nvCxnSpPr>
          <p:cNvPr id="59" name="Straight Arrow Connector 35"/>
          <p:cNvCxnSpPr>
            <a:stCxn id="42" idx="2"/>
            <a:endCxn id="73" idx="3"/>
          </p:cNvCxnSpPr>
          <p:nvPr/>
        </p:nvCxnSpPr>
        <p:spPr>
          <a:xfrm rot="10800000">
            <a:off x="3598199" y="1912885"/>
            <a:ext cx="1368296" cy="1455335"/>
          </a:xfrm>
          <a:prstGeom prst="bentConnector3">
            <a:avLst>
              <a:gd name="adj1" fmla="val 53182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Straight Arrow Connector 35"/>
          <p:cNvCxnSpPr>
            <a:stCxn id="38" idx="2"/>
            <a:endCxn id="23" idx="3"/>
          </p:cNvCxnSpPr>
          <p:nvPr/>
        </p:nvCxnSpPr>
        <p:spPr>
          <a:xfrm rot="10800000">
            <a:off x="7094183" y="2403538"/>
            <a:ext cx="1549603" cy="698600"/>
          </a:xfrm>
          <a:prstGeom prst="bentConnector3">
            <a:avLst>
              <a:gd name="adj1" fmla="val 54683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Group 7"/>
          <p:cNvGrpSpPr/>
          <p:nvPr/>
        </p:nvGrpSpPr>
        <p:grpSpPr>
          <a:xfrm>
            <a:off x="4605585" y="1143000"/>
            <a:ext cx="2488597" cy="2521075"/>
            <a:chOff x="3803084" y="1566154"/>
            <a:chExt cx="2943428" cy="2981842"/>
          </a:xfrm>
        </p:grpSpPr>
        <p:sp>
          <p:nvSpPr>
            <p:cNvPr id="23" name="Rectangle: Rounded Corners 22"/>
            <p:cNvSpPr/>
            <p:nvPr/>
          </p:nvSpPr>
          <p:spPr>
            <a:xfrm>
              <a:off x="3803084" y="1566154"/>
              <a:ext cx="2943428" cy="298184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27112" y="1647216"/>
              <a:ext cx="1204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4229956" y="4045667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31052" y="3901107"/>
              <a:ext cx="1658904" cy="5460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39" name="Rectangle: Rounded Corners 13"/>
            <p:cNvSpPr/>
            <p:nvPr/>
          </p:nvSpPr>
          <p:spPr>
            <a:xfrm>
              <a:off x="4125038" y="2232849"/>
              <a:ext cx="2299518" cy="54677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40" name="Rectangle: Rounded Corners 13"/>
            <p:cNvSpPr/>
            <p:nvPr/>
          </p:nvSpPr>
          <p:spPr>
            <a:xfrm>
              <a:off x="4125039" y="2779630"/>
              <a:ext cx="2299516" cy="544631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  <p:sp>
          <p:nvSpPr>
            <p:cNvPr id="41" name="Rectangle: Rounded Corners 13"/>
            <p:cNvSpPr/>
            <p:nvPr/>
          </p:nvSpPr>
          <p:spPr>
            <a:xfrm>
              <a:off x="4125039" y="3324261"/>
              <a:ext cx="2299516" cy="53937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49424" y="1338600"/>
            <a:ext cx="2599283" cy="2098757"/>
            <a:chOff x="7820668" y="1121938"/>
            <a:chExt cx="2921944" cy="2482339"/>
          </a:xfrm>
        </p:grpSpPr>
        <p:sp>
          <p:nvSpPr>
            <p:cNvPr id="17" name="Rectangle: Rounded Corners 6"/>
            <p:cNvSpPr/>
            <p:nvPr/>
          </p:nvSpPr>
          <p:spPr>
            <a:xfrm>
              <a:off x="7820668" y="1121938"/>
              <a:ext cx="2921944" cy="248233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75245" y="1199744"/>
              <a:ext cx="1305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672299" y="2918475"/>
              <a:ext cx="1576670" cy="5460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8263983" y="3054791"/>
              <a:ext cx="30600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Rectangle: Rounded Corners 13"/>
            <p:cNvSpPr/>
            <p:nvPr/>
          </p:nvSpPr>
          <p:spPr>
            <a:xfrm>
              <a:off x="8175535" y="1789888"/>
              <a:ext cx="2238367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51" name="Rectangle: Rounded Corners 13"/>
            <p:cNvSpPr/>
            <p:nvPr/>
          </p:nvSpPr>
          <p:spPr>
            <a:xfrm>
              <a:off x="8175535" y="2324919"/>
              <a:ext cx="2238367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446213" y="2951906"/>
            <a:ext cx="2151986" cy="578869"/>
            <a:chOff x="2409707" y="1052646"/>
            <a:chExt cx="1600200" cy="684667"/>
          </a:xfrm>
        </p:grpSpPr>
        <p:sp>
          <p:nvSpPr>
            <p:cNvPr id="68" name="Rectangle: Rounded Corners 67"/>
            <p:cNvSpPr/>
            <p:nvPr/>
          </p:nvSpPr>
          <p:spPr>
            <a:xfrm>
              <a:off x="2409707" y="1052646"/>
              <a:ext cx="1600200" cy="68466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613810" y="1142324"/>
              <a:ext cx="1207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Object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{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…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}</a:t>
              </a:r>
            </a:p>
          </p:txBody>
        </p:sp>
      </p:grpSp>
      <p:cxnSp>
        <p:nvCxnSpPr>
          <p:cNvPr id="71" name="Straight Arrow Connector 35"/>
          <p:cNvCxnSpPr>
            <a:stCxn id="75" idx="2"/>
            <a:endCxn id="68" idx="1"/>
          </p:cNvCxnSpPr>
          <p:nvPr/>
        </p:nvCxnSpPr>
        <p:spPr>
          <a:xfrm rot="10800000" flipV="1">
            <a:off x="1446213" y="2302711"/>
            <a:ext cx="312075" cy="938630"/>
          </a:xfrm>
          <a:prstGeom prst="bentConnector3">
            <a:avLst>
              <a:gd name="adj1" fmla="val 256305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2" name="Group 71"/>
          <p:cNvGrpSpPr/>
          <p:nvPr/>
        </p:nvGrpSpPr>
        <p:grpSpPr>
          <a:xfrm>
            <a:off x="1446213" y="1194302"/>
            <a:ext cx="2151986" cy="1437164"/>
            <a:chOff x="3803084" y="1566154"/>
            <a:chExt cx="2545296" cy="1699829"/>
          </a:xfrm>
        </p:grpSpPr>
        <p:sp>
          <p:nvSpPr>
            <p:cNvPr id="73" name="Rectangle: Rounded Corners 72"/>
            <p:cNvSpPr/>
            <p:nvPr/>
          </p:nvSpPr>
          <p:spPr>
            <a:xfrm>
              <a:off x="3803084" y="1566154"/>
              <a:ext cx="2545296" cy="169982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927112" y="1647216"/>
              <a:ext cx="22043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Function.</a:t>
              </a:r>
              <a:b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</a:b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__proto__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4172196" y="2724743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573292" y="2580183"/>
              <a:ext cx="1658904" cy="5460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133379" y="3923488"/>
            <a:ext cx="2830631" cy="2568917"/>
            <a:chOff x="4434566" y="3923488"/>
            <a:chExt cx="2830631" cy="2568917"/>
          </a:xfrm>
        </p:grpSpPr>
        <p:sp>
          <p:nvSpPr>
            <p:cNvPr id="44" name="TextBox 43"/>
            <p:cNvSpPr txBox="1"/>
            <p:nvPr/>
          </p:nvSpPr>
          <p:spPr>
            <a:xfrm>
              <a:off x="4434566" y="3923488"/>
              <a:ext cx="28306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 </a:t>
              </a:r>
              <a:r>
                <a:rPr lang="en-US" sz="1800" b="1" noProof="1">
                  <a:solidFill>
                    <a:srgbClr val="FBEEDC"/>
                  </a:solidFill>
                  <a:latin typeface="Consolas" panose="020B0609020204030204" pitchFamily="49" charset="0"/>
                </a:rPr>
                <a:t>(instance)</a:t>
              </a:r>
              <a:endParaRPr lang="en-US" b="1" noProof="1">
                <a:solidFill>
                  <a:srgbClr val="FBEEDC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Rectangle: Rounded Corners 63"/>
            <p:cNvSpPr/>
            <p:nvPr/>
          </p:nvSpPr>
          <p:spPr>
            <a:xfrm>
              <a:off x="4605585" y="4413109"/>
              <a:ext cx="2488597" cy="207929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4966495" y="6067698"/>
              <a:ext cx="257701" cy="257701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305612" y="5945476"/>
              <a:ext cx="14025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79" name="Rectangle: Rounded Corners 13"/>
            <p:cNvSpPr/>
            <p:nvPr/>
          </p:nvSpPr>
          <p:spPr>
            <a:xfrm>
              <a:off x="4877789" y="4535004"/>
              <a:ext cx="1944187" cy="462288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'Ivan'</a:t>
              </a:r>
            </a:p>
          </p:txBody>
        </p:sp>
        <p:sp>
          <p:nvSpPr>
            <p:cNvPr id="80" name="Rectangle: Rounded Corners 13"/>
            <p:cNvSpPr/>
            <p:nvPr/>
          </p:nvSpPr>
          <p:spPr>
            <a:xfrm>
              <a:off x="4877790" y="4997294"/>
              <a:ext cx="1944185" cy="4604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'ivan@email.cx'</a:t>
              </a:r>
            </a:p>
          </p:txBody>
        </p:sp>
        <p:sp>
          <p:nvSpPr>
            <p:cNvPr id="82" name="Rectangle: Rounded Corners 13"/>
            <p:cNvSpPr/>
            <p:nvPr/>
          </p:nvSpPr>
          <p:spPr>
            <a:xfrm>
              <a:off x="4877790" y="5458959"/>
              <a:ext cx="1944185" cy="4604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'Biology'</a:t>
              </a:r>
            </a:p>
          </p:txBody>
        </p:sp>
      </p:grpSp>
      <p:cxnSp>
        <p:nvCxnSpPr>
          <p:cNvPr id="45" name="Straight Connector 9"/>
          <p:cNvCxnSpPr/>
          <p:nvPr/>
        </p:nvCxnSpPr>
        <p:spPr>
          <a:xfrm rot="10800000" flipH="1">
            <a:off x="8677312" y="3437357"/>
            <a:ext cx="871754" cy="2759192"/>
          </a:xfrm>
          <a:prstGeom prst="bentConnector4">
            <a:avLst>
              <a:gd name="adj1" fmla="val -102935"/>
              <a:gd name="adj2" fmla="val 83497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9143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0498E-6 7.40741E-7 L -0.30308 7.40741E-7 " pathEditMode="relative" rAng="0" ptsTypes="AA">
                                      <p:cBhvr>
                                        <p:cTn id="9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1158"/>
            <a:ext cx="9577597" cy="1110780"/>
          </a:xfrm>
        </p:spPr>
        <p:txBody>
          <a:bodyPr/>
          <a:lstStyle/>
          <a:p>
            <a:r>
              <a:rPr lang="en-US" dirty="0"/>
              <a:t>Prototype Chain for JS Objects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331949" y="1750976"/>
            <a:ext cx="3172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Teacher </a:t>
            </a:r>
            <a:r>
              <a:rPr lang="en-US" sz="2000" b="1" noProof="1">
                <a:solidFill>
                  <a:srgbClr val="FBEEDC"/>
                </a:solidFill>
                <a:latin typeface="Consolas" panose="020B0609020204030204" pitchFamily="49" charset="0"/>
              </a:rPr>
              <a:t>(instance)</a:t>
            </a:r>
            <a:endParaRPr lang="en-US" sz="2800" b="1" noProof="1">
              <a:solidFill>
                <a:srgbClr val="FBEEDC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535437" y="2895600"/>
            <a:ext cx="3074344" cy="1542496"/>
            <a:chOff x="3960812" y="3276600"/>
            <a:chExt cx="3074344" cy="1542496"/>
          </a:xfrm>
        </p:grpSpPr>
        <p:sp>
          <p:nvSpPr>
            <p:cNvPr id="82" name="Rectangle: Rounded Corners 6"/>
            <p:cNvSpPr/>
            <p:nvPr/>
          </p:nvSpPr>
          <p:spPr>
            <a:xfrm>
              <a:off x="3960812" y="3276600"/>
              <a:ext cx="3074344" cy="154249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856862" y="4133294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BEEDC"/>
                  </a:solidFill>
                </a:rPr>
                <a:t>__</a:t>
              </a: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4427249" y="4269610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" name="Rectangle: Rounded Corners 13"/>
            <p:cNvSpPr/>
            <p:nvPr/>
          </p:nvSpPr>
          <p:spPr>
            <a:xfrm>
              <a:off x="4334188" y="3539738"/>
              <a:ext cx="2355114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381109" y="2352020"/>
            <a:ext cx="3074344" cy="2543018"/>
            <a:chOff x="8457309" y="4038600"/>
            <a:chExt cx="3074344" cy="2543018"/>
          </a:xfrm>
        </p:grpSpPr>
        <p:sp>
          <p:nvSpPr>
            <p:cNvPr id="64" name="Rectangle: Rounded Corners 6"/>
            <p:cNvSpPr/>
            <p:nvPr/>
          </p:nvSpPr>
          <p:spPr>
            <a:xfrm>
              <a:off x="8457309" y="4038600"/>
              <a:ext cx="3074344" cy="2543018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353359" y="5895816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BEEDC"/>
                  </a:solidFill>
                </a:rPr>
                <a:t>__</a:t>
              </a: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78" name="Oval 77"/>
            <p:cNvSpPr/>
            <p:nvPr/>
          </p:nvSpPr>
          <p:spPr>
            <a:xfrm>
              <a:off x="8923746" y="6032132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9" name="Rectangle: Rounded Corners 13"/>
            <p:cNvSpPr/>
            <p:nvPr/>
          </p:nvSpPr>
          <p:spPr>
            <a:xfrm>
              <a:off x="8830685" y="5322190"/>
              <a:ext cx="2355114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93" name="Rectangle: Rounded Corners 13"/>
            <p:cNvSpPr/>
            <p:nvPr/>
          </p:nvSpPr>
          <p:spPr>
            <a:xfrm>
              <a:off x="8830682" y="4222010"/>
              <a:ext cx="2355116" cy="54677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94" name="Rectangle: Rounded Corners 13"/>
            <p:cNvSpPr/>
            <p:nvPr/>
          </p:nvSpPr>
          <p:spPr>
            <a:xfrm>
              <a:off x="8830684" y="4777559"/>
              <a:ext cx="2355114" cy="544631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760412" y="2895600"/>
            <a:ext cx="3074344" cy="1542496"/>
            <a:chOff x="3960812" y="3276600"/>
            <a:chExt cx="3074344" cy="1542496"/>
          </a:xfrm>
        </p:grpSpPr>
        <p:sp>
          <p:nvSpPr>
            <p:cNvPr id="97" name="Rectangle: Rounded Corners 6"/>
            <p:cNvSpPr/>
            <p:nvPr/>
          </p:nvSpPr>
          <p:spPr>
            <a:xfrm>
              <a:off x="3960812" y="3276600"/>
              <a:ext cx="3074344" cy="154249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856862" y="4133294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BEEDC"/>
                  </a:solidFill>
                </a:rPr>
                <a:t>__</a:t>
              </a: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99" name="Oval 98"/>
            <p:cNvSpPr/>
            <p:nvPr/>
          </p:nvSpPr>
          <p:spPr>
            <a:xfrm>
              <a:off x="4427249" y="4269610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0" name="Rectangle: Rounded Corners 13"/>
            <p:cNvSpPr/>
            <p:nvPr/>
          </p:nvSpPr>
          <p:spPr>
            <a:xfrm>
              <a:off x="4334188" y="3539738"/>
              <a:ext cx="2355114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cxnSp>
        <p:nvCxnSpPr>
          <p:cNvPr id="22" name="Straight Connector 21"/>
          <p:cNvCxnSpPr>
            <a:stCxn id="78" idx="2"/>
            <a:endCxn id="82" idx="3"/>
          </p:cNvCxnSpPr>
          <p:nvPr/>
        </p:nvCxnSpPr>
        <p:spPr>
          <a:xfrm rot="10800000">
            <a:off x="7609782" y="3666848"/>
            <a:ext cx="1237765" cy="831704"/>
          </a:xfrm>
          <a:prstGeom prst="bentConnector3">
            <a:avLst>
              <a:gd name="adj1" fmla="val 58208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6"/>
          <p:cNvCxnSpPr>
            <a:stCxn id="85" idx="2"/>
            <a:endCxn id="97" idx="3"/>
          </p:cNvCxnSpPr>
          <p:nvPr/>
        </p:nvCxnSpPr>
        <p:spPr>
          <a:xfrm rot="10800000">
            <a:off x="3834756" y="3666848"/>
            <a:ext cx="1167118" cy="374762"/>
          </a:xfrm>
          <a:prstGeom prst="bentConnector3">
            <a:avLst>
              <a:gd name="adj1" fmla="val 54974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TextBox 39"/>
          <p:cNvSpPr txBox="1"/>
          <p:nvPr/>
        </p:nvSpPr>
        <p:spPr>
          <a:xfrm>
            <a:off x="4341812" y="227301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Teacher.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prototype</a:t>
            </a:r>
            <a:endParaRPr lang="en-US" sz="2800" noProof="1">
              <a:solidFill>
                <a:srgbClr val="FBEEDC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4212" y="2273012"/>
            <a:ext cx="3339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Person.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prototype</a:t>
            </a:r>
            <a:endParaRPr lang="en-US" sz="2800" noProof="1">
              <a:solidFill>
                <a:srgbClr val="FBEEDC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632516" y="5069349"/>
            <a:ext cx="2596480" cy="1153598"/>
            <a:chOff x="8708716" y="5069349"/>
            <a:chExt cx="2596480" cy="1153598"/>
          </a:xfrm>
        </p:grpSpPr>
        <p:sp>
          <p:nvSpPr>
            <p:cNvPr id="8" name="Arrow: Up 7"/>
            <p:cNvSpPr/>
            <p:nvPr/>
          </p:nvSpPr>
          <p:spPr>
            <a:xfrm>
              <a:off x="9689680" y="5069349"/>
              <a:ext cx="609600" cy="6096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08716" y="5699727"/>
              <a:ext cx="25964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Property lookup</a:t>
              </a:r>
              <a:endParaRPr lang="en-US" sz="2800" noProof="1">
                <a:solidFill>
                  <a:srgbClr val="FBEED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689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58E-6 1.85185E-6 L -0.31246 1.85185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4520556" y="2286000"/>
            <a:ext cx="3478856" cy="3266420"/>
            <a:chOff x="4520556" y="2286000"/>
            <a:chExt cx="3478856" cy="3266420"/>
          </a:xfrm>
        </p:grpSpPr>
        <p:sp>
          <p:nvSpPr>
            <p:cNvPr id="102" name="Rectangle: Rounded Corners 6"/>
            <p:cNvSpPr/>
            <p:nvPr/>
          </p:nvSpPr>
          <p:spPr>
            <a:xfrm>
              <a:off x="4520556" y="2286000"/>
              <a:ext cx="3478856" cy="326642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618862" y="4894232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885451" y="2286000"/>
              <a:ext cx="27494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 </a:t>
              </a:r>
              <a:r>
                <a:rPr lang="en-US" sz="2000" noProof="1">
                  <a:solidFill>
                    <a:srgbClr val="FBEEDC"/>
                  </a:solidFill>
                  <a:latin typeface="Consolas" panose="020B0609020204030204" pitchFamily="49" charset="0"/>
                </a:rPr>
                <a:t>(class)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5189249" y="5030548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1158"/>
            <a:ext cx="9577597" cy="1110780"/>
          </a:xfrm>
        </p:spPr>
        <p:txBody>
          <a:bodyPr/>
          <a:lstStyle/>
          <a:p>
            <a:r>
              <a:rPr lang="en-US" dirty="0"/>
              <a:t>Object Prototype Chain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560549" y="2209800"/>
            <a:ext cx="3172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Teacher </a:t>
            </a:r>
            <a:r>
              <a:rPr lang="en-US" sz="2000" noProof="1">
                <a:solidFill>
                  <a:srgbClr val="FBEEDC"/>
                </a:solidFill>
                <a:latin typeface="Consolas" panose="020B0609020204030204" pitchFamily="49" charset="0"/>
              </a:rPr>
              <a:t>(instance)</a:t>
            </a:r>
            <a:endParaRPr lang="en-US" sz="2800" noProof="1">
              <a:solidFill>
                <a:srgbClr val="FBEEDC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609709" y="2733020"/>
            <a:ext cx="3074344" cy="2543018"/>
            <a:chOff x="8457309" y="4038600"/>
            <a:chExt cx="3074344" cy="2543018"/>
          </a:xfrm>
        </p:grpSpPr>
        <p:sp>
          <p:nvSpPr>
            <p:cNvPr id="64" name="Rectangle: Rounded Corners 6"/>
            <p:cNvSpPr/>
            <p:nvPr/>
          </p:nvSpPr>
          <p:spPr>
            <a:xfrm>
              <a:off x="8457309" y="4038600"/>
              <a:ext cx="3074344" cy="2543018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353359" y="5895816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78" name="Oval 77"/>
            <p:cNvSpPr/>
            <p:nvPr/>
          </p:nvSpPr>
          <p:spPr>
            <a:xfrm>
              <a:off x="8923746" y="6032132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9" name="Rectangle: Rounded Corners 13"/>
            <p:cNvSpPr/>
            <p:nvPr/>
          </p:nvSpPr>
          <p:spPr>
            <a:xfrm>
              <a:off x="8830685" y="5322190"/>
              <a:ext cx="2355114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'Biology'</a:t>
              </a:r>
            </a:p>
          </p:txBody>
        </p:sp>
        <p:sp>
          <p:nvSpPr>
            <p:cNvPr id="93" name="Rectangle: Rounded Corners 13"/>
            <p:cNvSpPr/>
            <p:nvPr/>
          </p:nvSpPr>
          <p:spPr>
            <a:xfrm>
              <a:off x="8830682" y="4222010"/>
              <a:ext cx="2355116" cy="54677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'Ivan'</a:t>
              </a:r>
            </a:p>
          </p:txBody>
        </p:sp>
        <p:sp>
          <p:nvSpPr>
            <p:cNvPr id="94" name="Rectangle: Rounded Corners 13"/>
            <p:cNvSpPr/>
            <p:nvPr/>
          </p:nvSpPr>
          <p:spPr>
            <a:xfrm>
              <a:off x="8830684" y="4777559"/>
              <a:ext cx="2355114" cy="544631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'ivan@emai.cx'</a:t>
              </a:r>
            </a:p>
          </p:txBody>
        </p:sp>
      </p:grpSp>
      <p:cxnSp>
        <p:nvCxnSpPr>
          <p:cNvPr id="22" name="Straight Connector 21"/>
          <p:cNvCxnSpPr>
            <a:cxnSpLocks/>
            <a:stCxn id="78" idx="2"/>
          </p:cNvCxnSpPr>
          <p:nvPr/>
        </p:nvCxnSpPr>
        <p:spPr>
          <a:xfrm rot="10800000">
            <a:off x="7229684" y="3212580"/>
            <a:ext cx="1846462" cy="1666972"/>
          </a:xfrm>
          <a:prstGeom prst="bentConnector3">
            <a:avLst>
              <a:gd name="adj1" fmla="val 42342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9" name="Group 38"/>
          <p:cNvGrpSpPr/>
          <p:nvPr/>
        </p:nvGrpSpPr>
        <p:grpSpPr>
          <a:xfrm>
            <a:off x="4800786" y="2883789"/>
            <a:ext cx="2945918" cy="1808689"/>
            <a:chOff x="4800786" y="2883789"/>
            <a:chExt cx="2945918" cy="1808689"/>
          </a:xfrm>
        </p:grpSpPr>
        <p:sp>
          <p:nvSpPr>
            <p:cNvPr id="106" name="Rectangle: Rounded Corners 13"/>
            <p:cNvSpPr/>
            <p:nvPr/>
          </p:nvSpPr>
          <p:spPr>
            <a:xfrm>
              <a:off x="4800786" y="2883789"/>
              <a:ext cx="2945918" cy="180868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prototype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618862" y="4109406"/>
              <a:ext cx="212784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5189249" y="4245722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" name="Rectangle: Rounded Corners 13"/>
            <p:cNvSpPr/>
            <p:nvPr/>
          </p:nvSpPr>
          <p:spPr>
            <a:xfrm>
              <a:off x="5096188" y="3515850"/>
              <a:ext cx="2355114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cxnSp>
        <p:nvCxnSpPr>
          <p:cNvPr id="27" name="Straight Connector 26"/>
          <p:cNvCxnSpPr>
            <a:cxnSpLocks/>
            <a:stCxn id="85" idx="2"/>
          </p:cNvCxnSpPr>
          <p:nvPr/>
        </p:nvCxnSpPr>
        <p:spPr>
          <a:xfrm rot="10800000">
            <a:off x="3164339" y="3249464"/>
            <a:ext cx="2024910" cy="1149258"/>
          </a:xfrm>
          <a:prstGeom prst="bentConnector3">
            <a:avLst>
              <a:gd name="adj1" fmla="val 46134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8" name="Straight Connector 127"/>
          <p:cNvCxnSpPr>
            <a:cxnSpLocks/>
            <a:stCxn id="105" idx="4"/>
            <a:endCxn id="48" idx="2"/>
          </p:cNvCxnSpPr>
          <p:nvPr/>
        </p:nvCxnSpPr>
        <p:spPr>
          <a:xfrm rot="5400000">
            <a:off x="3671871" y="3874062"/>
            <a:ext cx="215872" cy="3140844"/>
          </a:xfrm>
          <a:prstGeom prst="bentConnector3">
            <a:avLst>
              <a:gd name="adj1" fmla="val 364205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Rectangle: Rounded Corners 6"/>
          <p:cNvSpPr/>
          <p:nvPr/>
        </p:nvSpPr>
        <p:spPr>
          <a:xfrm>
            <a:off x="469957" y="2286000"/>
            <a:ext cx="3478856" cy="326642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750187" y="2883789"/>
            <a:ext cx="2945918" cy="1808689"/>
            <a:chOff x="750187" y="2883789"/>
            <a:chExt cx="2945918" cy="1808689"/>
          </a:xfrm>
        </p:grpSpPr>
        <p:sp>
          <p:nvSpPr>
            <p:cNvPr id="49" name="Rectangle: Rounded Corners 13"/>
            <p:cNvSpPr/>
            <p:nvPr/>
          </p:nvSpPr>
          <p:spPr>
            <a:xfrm>
              <a:off x="750187" y="2883789"/>
              <a:ext cx="2945918" cy="180868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prototype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68263" y="4109406"/>
              <a:ext cx="212784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1138650" y="4245722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2" name="Rectangle: Rounded Corners 13"/>
            <p:cNvSpPr/>
            <p:nvPr/>
          </p:nvSpPr>
          <p:spPr>
            <a:xfrm>
              <a:off x="1045589" y="3515850"/>
              <a:ext cx="2355114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34852" y="2286000"/>
            <a:ext cx="2552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Person </a:t>
            </a:r>
            <a:r>
              <a:rPr lang="en-US" sz="2000" noProof="1">
                <a:solidFill>
                  <a:srgbClr val="FBEEDC"/>
                </a:solidFill>
                <a:latin typeface="Consolas" panose="020B0609020204030204" pitchFamily="49" charset="0"/>
              </a:rPr>
              <a:t>(class)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568263" y="4894232"/>
            <a:ext cx="21278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__</a:t>
            </a:r>
            <a:r>
              <a:rPr lang="en-US" sz="2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</a:t>
            </a:r>
            <a:r>
              <a:rPr lang="en-US" b="1" dirty="0"/>
              <a:t>__</a:t>
            </a:r>
          </a:p>
        </p:txBody>
      </p:sp>
      <p:sp>
        <p:nvSpPr>
          <p:cNvPr id="55" name="Oval 54"/>
          <p:cNvSpPr/>
          <p:nvPr/>
        </p:nvSpPr>
        <p:spPr>
          <a:xfrm>
            <a:off x="1138650" y="5030548"/>
            <a:ext cx="321960" cy="306000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520556" y="161939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extend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609709" y="161939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68806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45" grpId="0"/>
      <p:bldP spid="8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1158"/>
            <a:ext cx="9577597" cy="1110780"/>
          </a:xfrm>
        </p:spPr>
        <p:txBody>
          <a:bodyPr/>
          <a:lstStyle/>
          <a:p>
            <a:r>
              <a:rPr lang="en-US" dirty="0"/>
              <a:t>Constructor Prototype Chain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278768" y="2667000"/>
            <a:ext cx="3074344" cy="1847058"/>
            <a:chOff x="4494212" y="1686580"/>
            <a:chExt cx="3074344" cy="1847058"/>
          </a:xfrm>
        </p:grpSpPr>
        <p:sp>
          <p:nvSpPr>
            <p:cNvPr id="102" name="Rectangle: Rounded Corners 6"/>
            <p:cNvSpPr/>
            <p:nvPr/>
          </p:nvSpPr>
          <p:spPr>
            <a:xfrm>
              <a:off x="4494212" y="1686580"/>
              <a:ext cx="3074344" cy="1847058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656851" y="1686580"/>
              <a:ext cx="16464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390262" y="2847836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105" name="Oval 104"/>
            <p:cNvSpPr/>
            <p:nvPr/>
          </p:nvSpPr>
          <p:spPr>
            <a:xfrm>
              <a:off x="4960649" y="2984152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6" name="Rectangle: Rounded Corners 13"/>
            <p:cNvSpPr/>
            <p:nvPr/>
          </p:nvSpPr>
          <p:spPr>
            <a:xfrm>
              <a:off x="4867588" y="2284370"/>
              <a:ext cx="2355114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prototype</a:t>
              </a:r>
            </a:p>
          </p:txBody>
        </p:sp>
      </p:grpSp>
      <p:cxnSp>
        <p:nvCxnSpPr>
          <p:cNvPr id="128" name="Straight Connector 127"/>
          <p:cNvCxnSpPr>
            <a:stCxn id="105" idx="4"/>
            <a:endCxn id="46" idx="2"/>
          </p:cNvCxnSpPr>
          <p:nvPr/>
        </p:nvCxnSpPr>
        <p:spPr>
          <a:xfrm rot="5400000">
            <a:off x="7390513" y="2998386"/>
            <a:ext cx="243486" cy="2787858"/>
          </a:xfrm>
          <a:prstGeom prst="bentConnector3">
            <a:avLst>
              <a:gd name="adj1" fmla="val 480016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5" name="Group 44"/>
          <p:cNvGrpSpPr/>
          <p:nvPr/>
        </p:nvGrpSpPr>
        <p:grpSpPr>
          <a:xfrm>
            <a:off x="4581155" y="2667000"/>
            <a:ext cx="3074344" cy="1847058"/>
            <a:chOff x="4494212" y="1686580"/>
            <a:chExt cx="3074344" cy="1847058"/>
          </a:xfrm>
        </p:grpSpPr>
        <p:sp>
          <p:nvSpPr>
            <p:cNvPr id="46" name="Rectangle: Rounded Corners 6"/>
            <p:cNvSpPr/>
            <p:nvPr/>
          </p:nvSpPr>
          <p:spPr>
            <a:xfrm>
              <a:off x="4494212" y="1686580"/>
              <a:ext cx="3074344" cy="1847058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56851" y="1686580"/>
              <a:ext cx="1367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390262" y="2847836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4960649" y="2984152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Rectangle: Rounded Corners 13"/>
            <p:cNvSpPr/>
            <p:nvPr/>
          </p:nvSpPr>
          <p:spPr>
            <a:xfrm>
              <a:off x="4788269" y="2284370"/>
              <a:ext cx="2355114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prototype</a:t>
              </a:r>
            </a:p>
          </p:txBody>
        </p:sp>
      </p:grpSp>
      <p:cxnSp>
        <p:nvCxnSpPr>
          <p:cNvPr id="13" name="Straight Connector 12"/>
          <p:cNvCxnSpPr>
            <a:stCxn id="106" idx="1"/>
            <a:endCxn id="50" idx="3"/>
          </p:cNvCxnSpPr>
          <p:nvPr/>
        </p:nvCxnSpPr>
        <p:spPr>
          <a:xfrm flipH="1">
            <a:off x="7230326" y="3532305"/>
            <a:ext cx="1421818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3" name="Group 52"/>
          <p:cNvGrpSpPr/>
          <p:nvPr/>
        </p:nvGrpSpPr>
        <p:grpSpPr>
          <a:xfrm>
            <a:off x="836612" y="2667000"/>
            <a:ext cx="3074344" cy="1847058"/>
            <a:chOff x="4494212" y="1686580"/>
            <a:chExt cx="3074344" cy="1847058"/>
          </a:xfrm>
        </p:grpSpPr>
        <p:sp>
          <p:nvSpPr>
            <p:cNvPr id="54" name="Rectangle: Rounded Corners 6"/>
            <p:cNvSpPr/>
            <p:nvPr/>
          </p:nvSpPr>
          <p:spPr>
            <a:xfrm>
              <a:off x="4494212" y="1686580"/>
              <a:ext cx="3074344" cy="1847058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656851" y="1686580"/>
              <a:ext cx="1367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Object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90262" y="2847836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4960649" y="2984152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8" name="Rectangle: Rounded Corners 13"/>
            <p:cNvSpPr/>
            <p:nvPr/>
          </p:nvSpPr>
          <p:spPr>
            <a:xfrm>
              <a:off x="4788269" y="2284370"/>
              <a:ext cx="2355114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prototype</a:t>
              </a:r>
            </a:p>
          </p:txBody>
        </p:sp>
      </p:grpSp>
      <p:cxnSp>
        <p:nvCxnSpPr>
          <p:cNvPr id="16" name="Straight Connector 15"/>
          <p:cNvCxnSpPr>
            <a:stCxn id="50" idx="1"/>
            <a:endCxn id="58" idx="3"/>
          </p:cNvCxnSpPr>
          <p:nvPr/>
        </p:nvCxnSpPr>
        <p:spPr>
          <a:xfrm flipH="1">
            <a:off x="3485783" y="3532305"/>
            <a:ext cx="1389429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>
            <a:stCxn id="49" idx="4"/>
            <a:endCxn id="54" idx="2"/>
          </p:cNvCxnSpPr>
          <p:nvPr/>
        </p:nvCxnSpPr>
        <p:spPr>
          <a:xfrm rot="5400000">
            <a:off x="3669435" y="2974921"/>
            <a:ext cx="243486" cy="2834788"/>
          </a:xfrm>
          <a:prstGeom prst="bentConnector3">
            <a:avLst>
              <a:gd name="adj1" fmla="val 468092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72597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noProof="1"/>
              <a:t>Extend a passed class's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prototype</a:t>
            </a:r>
            <a:r>
              <a:rPr lang="en-US" noProof="1"/>
              <a:t> with a property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species</a:t>
            </a:r>
            <a:r>
              <a:rPr lang="en-US" noProof="1"/>
              <a:t> and method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toSpeciesString()</a:t>
            </a:r>
            <a:r>
              <a:rPr lang="en-US" noProof="1"/>
              <a:t>: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Person.prototype.species</a:t>
            </a:r>
            <a:r>
              <a:rPr lang="en-US" noProof="1"/>
              <a:t> – holds a string value "</a:t>
            </a:r>
            <a:r>
              <a:rPr lang="en-US" i="1" noProof="1"/>
              <a:t>Human</a:t>
            </a:r>
            <a:r>
              <a:rPr lang="en-US" noProof="1"/>
              <a:t>"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Person.prototype.toSpeciesString()</a:t>
            </a:r>
            <a:r>
              <a:rPr lang="en-US" noProof="1"/>
              <a:t> – returns</a:t>
            </a:r>
            <a:br>
              <a:rPr lang="en-US" noProof="1"/>
            </a:br>
            <a:r>
              <a:rPr lang="en-US" noProof="1"/>
              <a:t>"I am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{species}</a:t>
            </a:r>
            <a:r>
              <a:rPr lang="en-US" noProof="1">
                <a:cs typeface="Consolas" pitchFamily="49" charset="0"/>
              </a:rPr>
              <a:t>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{class.toString()}</a:t>
            </a:r>
            <a:r>
              <a:rPr lang="en-US" noProof="1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Extending Prototype</a:t>
            </a:r>
            <a:endParaRPr lang="en-US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07969" y="4095344"/>
            <a:ext cx="10958444" cy="10491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Person("Maria", "maria@gmail.com").toSpeciesString()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"I am a Human. Person (name: Maria, email: maria@gmail.com)"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07969" y="5371288"/>
            <a:ext cx="10958444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Student("Ana", "ana@mail.ru", 3).toSpeciesString()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"I am a Human. Student (name: Ana, email: ana@mail.ru, course: 3)"</a:t>
            </a:r>
          </a:p>
        </p:txBody>
      </p:sp>
    </p:spTree>
    <p:extLst>
      <p:ext uri="{BB962C8B-B14F-4D97-AF65-F5344CB8AC3E}">
        <p14:creationId xmlns:p14="http://schemas.microsoft.com/office/powerpoint/2010/main" val="367746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Extending Prototype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2" y="1219200"/>
            <a:ext cx="10944000" cy="2711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/>
            <a:r>
              <a:rPr lang="en-US" sz="2700" noProof="1"/>
              <a:t>function extendPrototype(Class) {</a:t>
            </a:r>
          </a:p>
          <a:p>
            <a:pPr lvl="1"/>
            <a:r>
              <a:rPr lang="en-US" sz="2700" noProof="1"/>
              <a:t>  Class.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prototype.species</a:t>
            </a:r>
            <a:r>
              <a:rPr lang="en-US" sz="2700" noProof="1"/>
              <a:t> = "Human";</a:t>
            </a:r>
          </a:p>
          <a:p>
            <a:pPr lvl="1"/>
            <a:r>
              <a:rPr lang="en-US" sz="2700" noProof="1"/>
              <a:t>  Class.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prototype.toSpeciesString</a:t>
            </a:r>
            <a:r>
              <a:rPr lang="en-US" sz="2700" noProof="1"/>
              <a:t> = function () {</a:t>
            </a:r>
          </a:p>
          <a:p>
            <a:pPr lvl="1"/>
            <a:r>
              <a:rPr lang="en-US" sz="2700" noProof="1"/>
              <a:t>    return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700" noProof="1"/>
              <a:t>I am a ${this.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species</a:t>
            </a:r>
            <a:r>
              <a:rPr lang="en-US" sz="2700" noProof="1"/>
              <a:t>}. ${this.toString()}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700" noProof="1"/>
              <a:t>;</a:t>
            </a:r>
          </a:p>
          <a:p>
            <a:pPr lvl="1"/>
            <a:r>
              <a:rPr lang="en-US" sz="2700" noProof="1"/>
              <a:t>  }</a:t>
            </a:r>
          </a:p>
          <a:p>
            <a:pPr lvl="1"/>
            <a:r>
              <a:rPr lang="en-US" sz="2700" noProof="1"/>
              <a:t>}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699917" y="4400146"/>
            <a:ext cx="4113070" cy="1904998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8830" y="4419600"/>
            <a:ext cx="1375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Person</a:t>
            </a:r>
          </a:p>
        </p:txBody>
      </p:sp>
      <p:sp>
        <p:nvSpPr>
          <p:cNvPr id="11" name="Rectangle: Rounded Corners 13"/>
          <p:cNvSpPr/>
          <p:nvPr/>
        </p:nvSpPr>
        <p:spPr>
          <a:xfrm>
            <a:off x="1039704" y="4953000"/>
            <a:ext cx="3466937" cy="535030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species</a:t>
            </a:r>
          </a:p>
        </p:txBody>
      </p:sp>
      <p:sp>
        <p:nvSpPr>
          <p:cNvPr id="12" name="Rectangle: Rounded Corners 13"/>
          <p:cNvSpPr/>
          <p:nvPr/>
        </p:nvSpPr>
        <p:spPr>
          <a:xfrm>
            <a:off x="1039704" y="5562600"/>
            <a:ext cx="3466937" cy="539172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toSpeciesString()</a:t>
            </a:r>
          </a:p>
        </p:txBody>
      </p:sp>
      <p:sp>
        <p:nvSpPr>
          <p:cNvPr id="14" name="Rectangle: Rounded Corners 6"/>
          <p:cNvSpPr/>
          <p:nvPr/>
        </p:nvSpPr>
        <p:spPr>
          <a:xfrm>
            <a:off x="7413515" y="4400144"/>
            <a:ext cx="4091097" cy="1905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52427" y="4419600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Student</a:t>
            </a:r>
          </a:p>
        </p:txBody>
      </p:sp>
      <p:sp>
        <p:nvSpPr>
          <p:cNvPr id="16" name="Rectangle: Rounded Corners 13"/>
          <p:cNvSpPr/>
          <p:nvPr/>
        </p:nvSpPr>
        <p:spPr>
          <a:xfrm>
            <a:off x="7717276" y="4983337"/>
            <a:ext cx="3500368" cy="535030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species</a:t>
            </a:r>
          </a:p>
        </p:txBody>
      </p:sp>
      <p:sp>
        <p:nvSpPr>
          <p:cNvPr id="17" name="Rectangle: Rounded Corners 13"/>
          <p:cNvSpPr/>
          <p:nvPr/>
        </p:nvSpPr>
        <p:spPr>
          <a:xfrm>
            <a:off x="7717276" y="5592937"/>
            <a:ext cx="3500368" cy="539172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toSpeciesString()</a:t>
            </a:r>
          </a:p>
        </p:txBody>
      </p:sp>
      <p:cxnSp>
        <p:nvCxnSpPr>
          <p:cNvPr id="20" name="Straight Arrow Connector 35"/>
          <p:cNvCxnSpPr/>
          <p:nvPr/>
        </p:nvCxnSpPr>
        <p:spPr>
          <a:xfrm flipH="1">
            <a:off x="4812987" y="5771926"/>
            <a:ext cx="2600528" cy="0"/>
          </a:xfrm>
          <a:prstGeom prst="straightConnector1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AutoShape 25"/>
          <p:cNvSpPr>
            <a:spLocks noChangeArrowheads="1"/>
          </p:cNvSpPr>
          <p:nvPr/>
        </p:nvSpPr>
        <p:spPr bwMode="auto">
          <a:xfrm>
            <a:off x="5541556" y="4827459"/>
            <a:ext cx="1566125" cy="663706"/>
          </a:xfrm>
          <a:prstGeom prst="wedgeRoundRectCallout">
            <a:avLst>
              <a:gd name="adj1" fmla="val -69906"/>
              <a:gd name="adj2" fmla="val 671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inherit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 Placeholder 5"/>
          <p:cNvSpPr txBox="1">
            <a:spLocks/>
          </p:cNvSpPr>
          <p:nvPr/>
        </p:nvSpPr>
        <p:spPr>
          <a:xfrm>
            <a:off x="6475412" y="3369395"/>
            <a:ext cx="5091000" cy="5609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 algn="ctr"/>
            <a:r>
              <a:rPr lang="en-US" sz="2700" noProof="1"/>
              <a:t>extendPrototype(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Person</a:t>
            </a:r>
            <a:r>
              <a:rPr lang="en-US" sz="2700" noProof="1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8417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7" grpId="0" animBg="1"/>
      <p:bldP spid="29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79520"/>
            <a:ext cx="8938472" cy="820600"/>
          </a:xfrm>
        </p:spPr>
        <p:txBody>
          <a:bodyPr/>
          <a:lstStyle/>
          <a:p>
            <a:r>
              <a:rPr lang="en-US" noProof="1"/>
              <a:t>Abstract Classes and Mixins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7144"/>
            <a:ext cx="8938472" cy="688256"/>
          </a:xfrm>
        </p:spPr>
        <p:txBody>
          <a:bodyPr/>
          <a:lstStyle/>
          <a:p>
            <a:r>
              <a:rPr lang="en-US" dirty="0"/>
              <a:t>Inheriting Pieces of Functionality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682136" y="1353403"/>
            <a:ext cx="8866313" cy="2874885"/>
            <a:chOff x="1682136" y="1658203"/>
            <a:chExt cx="8866313" cy="2532797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4916974" y="1658203"/>
              <a:ext cx="2396637" cy="6858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Vehicle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1682136" y="3505200"/>
              <a:ext cx="2396637" cy="6858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Car</a:t>
              </a:r>
            </a:p>
          </p:txBody>
        </p:sp>
        <p:sp>
          <p:nvSpPr>
            <p:cNvPr id="12" name="Rectangle: Rounded Corners 11"/>
            <p:cNvSpPr/>
            <p:nvPr/>
          </p:nvSpPr>
          <p:spPr>
            <a:xfrm>
              <a:off x="4916974" y="3505200"/>
              <a:ext cx="2396637" cy="6858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Truck</a:t>
              </a:r>
            </a:p>
          </p:txBody>
        </p:sp>
        <p:sp>
          <p:nvSpPr>
            <p:cNvPr id="13" name="Rectangle: Rounded Corners 12"/>
            <p:cNvSpPr/>
            <p:nvPr/>
          </p:nvSpPr>
          <p:spPr>
            <a:xfrm>
              <a:off x="8151812" y="3505200"/>
              <a:ext cx="2396637" cy="6858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Bus</a:t>
              </a:r>
            </a:p>
          </p:txBody>
        </p:sp>
        <p:cxnSp>
          <p:nvCxnSpPr>
            <p:cNvPr id="3" name="Straight Connector 2"/>
            <p:cNvCxnSpPr>
              <a:stCxn id="12" idx="0"/>
              <a:endCxn id="7" idx="2"/>
            </p:cNvCxnSpPr>
            <p:nvPr/>
          </p:nvCxnSpPr>
          <p:spPr>
            <a:xfrm flipV="1">
              <a:off x="6115293" y="2344003"/>
              <a:ext cx="0" cy="1161197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/>
            <p:cNvCxnSpPr>
              <a:stCxn id="11" idx="0"/>
              <a:endCxn id="7" idx="1"/>
            </p:cNvCxnSpPr>
            <p:nvPr/>
          </p:nvCxnSpPr>
          <p:spPr>
            <a:xfrm rot="5400000" flipH="1" flipV="1">
              <a:off x="3146666" y="1734893"/>
              <a:ext cx="1504097" cy="2036519"/>
            </a:xfrm>
            <a:prstGeom prst="bentConnector2">
              <a:avLst/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>
              <a:stCxn id="13" idx="0"/>
              <a:endCxn id="7" idx="3"/>
            </p:cNvCxnSpPr>
            <p:nvPr/>
          </p:nvCxnSpPr>
          <p:spPr>
            <a:xfrm rot="16200000" flipV="1">
              <a:off x="7579823" y="1734892"/>
              <a:ext cx="1504097" cy="2036520"/>
            </a:xfrm>
            <a:prstGeom prst="bentConnector2">
              <a:avLst/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689243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544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 classes</a:t>
            </a:r>
            <a:r>
              <a:rPr lang="en-US" dirty="0"/>
              <a:t> are abstractions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cannot be instantiated</a:t>
            </a:r>
          </a:p>
          <a:p>
            <a:pPr lvl="1"/>
            <a:r>
              <a:rPr lang="en-US" dirty="0"/>
              <a:t>Check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new.target</a:t>
            </a:r>
            <a:r>
              <a:rPr lang="en-US" dirty="0"/>
              <a:t> in the constructor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Abstract Class?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23124" y="2637816"/>
            <a:ext cx="10744200" cy="37440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dirty="0">
                <a:effectLst/>
              </a:rPr>
              <a:t>class Abstract {</a:t>
            </a:r>
          </a:p>
          <a:p>
            <a:pPr>
              <a:lnSpc>
                <a:spcPct val="105000"/>
              </a:lnSpc>
            </a:pPr>
            <a:r>
              <a:rPr lang="en-US" dirty="0">
                <a:effectLst/>
              </a:rPr>
              <a:t>  </a:t>
            </a:r>
            <a:r>
              <a:rPr lang="en-US" noProof="1">
                <a:effectLst/>
              </a:rPr>
              <a:t>constructor() {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/>
              </a:rPr>
              <a:t>    if (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/>
              </a:rPr>
              <a:t>new.target</a:t>
            </a:r>
            <a:r>
              <a:rPr lang="en-US" noProof="1">
                <a:effectLst/>
              </a:rPr>
              <a:t> === Abstract) {</a:t>
            </a:r>
          </a:p>
          <a:p>
            <a:pPr marL="1527175" indent="-1527175">
              <a:lnSpc>
                <a:spcPct val="105000"/>
              </a:lnSpc>
            </a:pPr>
            <a:r>
              <a:rPr lang="en-US" noProof="1">
                <a:effectLst/>
              </a:rPr>
              <a:t>  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/>
              </a:rPr>
              <a:t>throw new TypeError</a:t>
            </a:r>
            <a:r>
              <a:rPr lang="en-US" noProof="1">
                <a:effectLst/>
              </a:rPr>
              <a:t>("Cannot construct Abstract instances directly");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/>
              </a:rPr>
              <a:t>    }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/>
              </a:rPr>
              <a:t>  }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/>
              </a:rPr>
              <a:t>}</a:t>
            </a:r>
            <a:endParaRPr lang="en-US" i="1" noProof="1"/>
          </a:p>
        </p:txBody>
      </p:sp>
    </p:spTree>
    <p:extLst>
      <p:ext uri="{BB962C8B-B14F-4D97-AF65-F5344CB8AC3E}">
        <p14:creationId xmlns:p14="http://schemas.microsoft.com/office/powerpoint/2010/main" val="105285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166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Mixins</a:t>
            </a:r>
            <a:r>
              <a:rPr lang="en-US" dirty="0"/>
              <a:t> are bits of functionality that can be added to objects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</a:t>
            </a:r>
            <a:r>
              <a:rPr lang="en-US" dirty="0"/>
              <a:t> classes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Allow extending existing classes without modifying them directly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code becomes more portable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noProof="1"/>
              <a:t>Mixin</a:t>
            </a:r>
            <a:r>
              <a:rPr lang="en-US" dirty="0"/>
              <a:t>?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113916" y="3712720"/>
            <a:ext cx="9957816" cy="2711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Mixin()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this.extensionFunc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 function()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New functionality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7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570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noProof="1"/>
              <a:t>Mixin</a:t>
            </a:r>
            <a:r>
              <a:rPr lang="en-US" dirty="0"/>
              <a:t>?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08012" y="1097334"/>
            <a:ext cx="10958400" cy="53272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asCircle()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this.area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 function()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return Math.PI *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.radius *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.radius;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return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Circle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constructor(r) { this.radius = r;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asCircle.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call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Circle.prototype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circle = new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Circle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(5);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circle.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area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8810768" y="2590801"/>
            <a:ext cx="2160444" cy="1832048"/>
            <a:chOff x="9039368" y="3391814"/>
            <a:chExt cx="2160444" cy="1750771"/>
          </a:xfrm>
        </p:grpSpPr>
        <p:sp>
          <p:nvSpPr>
            <p:cNvPr id="9" name="Rectangle: Rounded Corners 6"/>
            <p:cNvSpPr/>
            <p:nvPr/>
          </p:nvSpPr>
          <p:spPr>
            <a:xfrm>
              <a:off x="9039368" y="3391814"/>
              <a:ext cx="2160444" cy="1750771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: Rounded Corners 13"/>
            <p:cNvSpPr/>
            <p:nvPr/>
          </p:nvSpPr>
          <p:spPr>
            <a:xfrm>
              <a:off x="9352812" y="3963236"/>
              <a:ext cx="1547976" cy="46876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radius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226557" y="3444616"/>
              <a:ext cx="16839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Circle</a:t>
              </a:r>
            </a:p>
          </p:txBody>
        </p:sp>
      </p:grpSp>
      <p:sp>
        <p:nvSpPr>
          <p:cNvPr id="13" name="Rectangle: Rounded Corners 6"/>
          <p:cNvSpPr/>
          <p:nvPr/>
        </p:nvSpPr>
        <p:spPr>
          <a:xfrm>
            <a:off x="6094412" y="2590800"/>
            <a:ext cx="2122646" cy="1374848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62702" y="2644465"/>
            <a:ext cx="1810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asCircle</a:t>
            </a:r>
          </a:p>
        </p:txBody>
      </p:sp>
      <p:sp>
        <p:nvSpPr>
          <p:cNvPr id="16" name="Rectangle: Rounded Corners 13"/>
          <p:cNvSpPr/>
          <p:nvPr/>
        </p:nvSpPr>
        <p:spPr>
          <a:xfrm>
            <a:off x="6398684" y="3212405"/>
            <a:ext cx="1547978" cy="468767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area()</a:t>
            </a:r>
          </a:p>
        </p:txBody>
      </p:sp>
      <p:sp>
        <p:nvSpPr>
          <p:cNvPr id="17" name="Rectangle: Rounded Corners 13"/>
          <p:cNvSpPr/>
          <p:nvPr/>
        </p:nvSpPr>
        <p:spPr>
          <a:xfrm>
            <a:off x="6398684" y="3203904"/>
            <a:ext cx="1547978" cy="468767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area()</a:t>
            </a:r>
          </a:p>
        </p:txBody>
      </p:sp>
    </p:spTree>
    <p:extLst>
      <p:ext uri="{BB962C8B-B14F-4D97-AF65-F5344CB8AC3E}">
        <p14:creationId xmlns:p14="http://schemas.microsoft.com/office/powerpoint/2010/main" val="357425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2.59259E-6 L 0.22415 0.069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3" y="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 animBg="1"/>
      <p:bldP spid="17" grpId="0" animBg="1"/>
      <p:bldP spid="1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#JSCORE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Checking object type using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constructor.name</a:t>
            </a:r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Check if object belongs to a certain class (or its descendant):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the Object Type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48314" y="1937916"/>
            <a:ext cx="10503898" cy="15996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3000" dirty="0"/>
              <a:t>let p = new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/>
              </a:rPr>
              <a:t>Person</a:t>
            </a:r>
            <a:r>
              <a:rPr lang="en-US" sz="3000" dirty="0"/>
              <a:t>("</a:t>
            </a:r>
            <a:r>
              <a:rPr lang="en-US" sz="3000" noProof="1"/>
              <a:t>Pesho","</a:t>
            </a:r>
            <a:r>
              <a:rPr lang="en-US" sz="3000" dirty="0"/>
              <a:t>pesho@hit.bg");</a:t>
            </a:r>
          </a:p>
          <a:p>
            <a:pPr>
              <a:lnSpc>
                <a:spcPct val="105000"/>
              </a:lnSpc>
            </a:pPr>
            <a:r>
              <a:rPr lang="en-US" sz="3000" dirty="0"/>
              <a:t>console.log(p.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/>
              </a:rPr>
              <a:t>constructor.name</a:t>
            </a:r>
            <a:r>
              <a:rPr lang="en-US" sz="3000" dirty="0"/>
              <a:t>);</a:t>
            </a:r>
          </a:p>
          <a:p>
            <a:pPr>
              <a:lnSpc>
                <a:spcPct val="105000"/>
              </a:lnSpc>
            </a:pPr>
            <a:r>
              <a:rPr lang="en-US" sz="3000" i="1" dirty="0">
                <a:solidFill>
                  <a:schemeClr val="tx2">
                    <a:lumMod val="75000"/>
                  </a:schemeClr>
                </a:solidFill>
              </a:rPr>
              <a:t>// Person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48314" y="4518599"/>
            <a:ext cx="10503898" cy="15996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3000" dirty="0"/>
              <a:t>let t = new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/>
              </a:rPr>
              <a:t>Teacher</a:t>
            </a:r>
            <a:r>
              <a:rPr lang="en-US" sz="3000" dirty="0"/>
              <a:t>("</a:t>
            </a:r>
            <a:r>
              <a:rPr lang="en-US" sz="3000" noProof="1"/>
              <a:t>Pesho","pp@hit.bg","</a:t>
            </a:r>
            <a:r>
              <a:rPr lang="en-US" sz="3000" dirty="0"/>
              <a:t>PHP");</a:t>
            </a:r>
          </a:p>
          <a:p>
            <a:pPr>
              <a:lnSpc>
                <a:spcPct val="105000"/>
              </a:lnSpc>
            </a:pPr>
            <a:r>
              <a:rPr lang="en-US" sz="3000" dirty="0"/>
              <a:t>console.log(t</a:t>
            </a:r>
            <a:r>
              <a:rPr lang="en-US" sz="3000" dirty="0">
                <a:solidFill>
                  <a:schemeClr val="tx1"/>
                </a:solidFill>
                <a:effectLst/>
              </a:rPr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/>
              </a:rPr>
              <a:t>instanceof</a:t>
            </a:r>
            <a:r>
              <a:rPr lang="en-US" sz="3000" dirty="0">
                <a:solidFill>
                  <a:schemeClr val="tx1"/>
                </a:solidFill>
                <a:effectLst/>
              </a:rPr>
              <a:t> </a:t>
            </a:r>
            <a:r>
              <a:rPr lang="en-US" sz="3000" dirty="0"/>
              <a:t>Person)</a:t>
            </a:r>
          </a:p>
          <a:p>
            <a:pPr>
              <a:lnSpc>
                <a:spcPct val="105000"/>
              </a:lnSpc>
            </a:pPr>
            <a:r>
              <a:rPr lang="en-US" sz="3000" i="1" dirty="0">
                <a:solidFill>
                  <a:schemeClr val="tx2">
                    <a:lumMod val="75000"/>
                  </a:schemeClr>
                </a:solidFill>
              </a:rPr>
              <a:t>// true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10519" y="2511956"/>
            <a:ext cx="3394953" cy="45157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3798685" y="5082911"/>
            <a:ext cx="2339468" cy="45157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8388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9256799" cy="5570355"/>
          </a:xfrm>
        </p:spPr>
        <p:txBody>
          <a:bodyPr>
            <a:normAutofit/>
          </a:bodyPr>
          <a:lstStyle/>
          <a:p>
            <a:r>
              <a:rPr lang="en-US" dirty="0"/>
              <a:t>Define the following class hierarchy: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Figure</a:t>
            </a:r>
          </a:p>
          <a:p>
            <a:pPr lvl="2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bstract </a:t>
            </a:r>
            <a:r>
              <a:rPr lang="en-US" noProof="1">
                <a:sym typeface="Wingdings" panose="05000000000000000000" pitchFamily="2" charset="2"/>
              </a:rPr>
              <a:t>class, defines</a:t>
            </a:r>
            <a:br>
              <a:rPr lang="en-US" noProof="1">
                <a:sym typeface="Wingdings" panose="05000000000000000000" pitchFamily="2" charset="2"/>
              </a:rPr>
            </a:b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toString()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noProof="1">
                <a:sym typeface="Wingdings" panose="05000000000000000000" pitchFamily="2" charset="2"/>
              </a:rPr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get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area()</a:t>
            </a:r>
          </a:p>
          <a:p>
            <a:pPr lvl="1"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Circle</a:t>
            </a:r>
          </a:p>
          <a:p>
            <a:pPr lvl="2"/>
            <a:r>
              <a:rPr lang="bg-BG" noProof="1">
                <a:sym typeface="Wingdings" panose="05000000000000000000" pitchFamily="2" charset="2"/>
              </a:rPr>
              <a:t>Е</a:t>
            </a:r>
            <a:r>
              <a:rPr lang="en-US" noProof="1">
                <a:sym typeface="Wingdings" panose="05000000000000000000" pitchFamily="2" charset="2"/>
              </a:rPr>
              <a:t>xtends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Figure</a:t>
            </a:r>
            <a:r>
              <a:rPr lang="en-US" noProof="1">
                <a:sym typeface="Wingdings" panose="05000000000000000000" pitchFamily="2" charset="2"/>
              </a:rPr>
              <a:t>, adds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radius</a:t>
            </a:r>
          </a:p>
          <a:p>
            <a:pPr lvl="1"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Rectangle</a:t>
            </a: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2"/>
            <a:r>
              <a:rPr lang="bg-BG" noProof="1">
                <a:sym typeface="Wingdings" panose="05000000000000000000" pitchFamily="2" charset="2"/>
              </a:rPr>
              <a:t>Е</a:t>
            </a:r>
            <a:r>
              <a:rPr lang="en-US" noProof="1">
                <a:sym typeface="Wingdings" panose="05000000000000000000" pitchFamily="2" charset="2"/>
              </a:rPr>
              <a:t>xtends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Figure</a:t>
            </a:r>
            <a:r>
              <a:rPr lang="en-US" noProof="1">
                <a:sym typeface="Wingdings" panose="05000000000000000000" pitchFamily="2" charset="2"/>
              </a:rPr>
              <a:t>, adds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width</a:t>
            </a:r>
            <a:r>
              <a:rPr lang="en-US" noProof="1">
                <a:sym typeface="Wingdings" panose="05000000000000000000" pitchFamily="2" charset="2"/>
              </a:rPr>
              <a:t>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height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Class Hierarchy</a:t>
            </a:r>
          </a:p>
        </p:txBody>
      </p:sp>
      <p:cxnSp>
        <p:nvCxnSpPr>
          <p:cNvPr id="9" name="Straight Connector 14"/>
          <p:cNvCxnSpPr>
            <a:stCxn id="7" idx="0"/>
            <a:endCxn id="6" idx="2"/>
          </p:cNvCxnSpPr>
          <p:nvPr/>
        </p:nvCxnSpPr>
        <p:spPr>
          <a:xfrm rot="5400000" flipH="1" flipV="1">
            <a:off x="8037004" y="3140720"/>
            <a:ext cx="1032501" cy="1191277"/>
          </a:xfrm>
          <a:prstGeom prst="bentConnector3">
            <a:avLst>
              <a:gd name="adj1" fmla="val 50000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16"/>
          <p:cNvCxnSpPr>
            <a:stCxn id="8" idx="0"/>
            <a:endCxn id="6" idx="2"/>
          </p:cNvCxnSpPr>
          <p:nvPr/>
        </p:nvCxnSpPr>
        <p:spPr>
          <a:xfrm rot="16200000" flipV="1">
            <a:off x="9278020" y="3090981"/>
            <a:ext cx="1030667" cy="1288919"/>
          </a:xfrm>
          <a:prstGeom prst="bentConnector3">
            <a:avLst>
              <a:gd name="adj1" fmla="val 50000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7" name="Group 46"/>
          <p:cNvGrpSpPr/>
          <p:nvPr/>
        </p:nvGrpSpPr>
        <p:grpSpPr>
          <a:xfrm>
            <a:off x="7936174" y="1295400"/>
            <a:ext cx="2425438" cy="1924707"/>
            <a:chOff x="8164774" y="1995539"/>
            <a:chExt cx="2425438" cy="1924707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8164774" y="1995539"/>
              <a:ext cx="2425438" cy="192470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i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45844" y="2021549"/>
              <a:ext cx="1186543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i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Figure</a:t>
              </a:r>
              <a:endParaRPr lang="en-US" sz="3000" dirty="0"/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8380412" y="2679380"/>
              <a:ext cx="1981200" cy="49052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8380412" y="3169909"/>
              <a:ext cx="1981200" cy="484458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  <a:r>
                <a:rPr lang="en-US" sz="1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area()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7022334" y="4252608"/>
            <a:ext cx="1870564" cy="1355600"/>
            <a:chOff x="6738448" y="4403174"/>
            <a:chExt cx="1870564" cy="1355600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6738448" y="4403174"/>
              <a:ext cx="1870564" cy="13556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15741" y="4448784"/>
              <a:ext cx="1062470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Circle</a:t>
              </a:r>
              <a:endParaRPr lang="en-US" sz="3000" dirty="0"/>
            </a:p>
          </p:txBody>
        </p:sp>
        <p:sp>
          <p:nvSpPr>
            <p:cNvPr id="29" name="Rectangle: Rounded Corners 28"/>
            <p:cNvSpPr/>
            <p:nvPr/>
          </p:nvSpPr>
          <p:spPr>
            <a:xfrm>
              <a:off x="7008812" y="5030372"/>
              <a:ext cx="1350718" cy="49052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radius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447212" y="4250774"/>
            <a:ext cx="1981200" cy="1921426"/>
            <a:chOff x="9294812" y="4403174"/>
            <a:chExt cx="1981200" cy="1921426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9294812" y="4403174"/>
              <a:ext cx="1981200" cy="192142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" name="Rectangle: Rounded Corners 31"/>
            <p:cNvSpPr/>
            <p:nvPr/>
          </p:nvSpPr>
          <p:spPr>
            <a:xfrm>
              <a:off x="9562324" y="5059556"/>
              <a:ext cx="1447800" cy="49052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width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377493" y="4448784"/>
              <a:ext cx="1746184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Rectangle</a:t>
              </a:r>
              <a:endParaRPr lang="en-US" sz="3000" dirty="0"/>
            </a:p>
          </p:txBody>
        </p:sp>
        <p:sp>
          <p:nvSpPr>
            <p:cNvPr id="46" name="Rectangle: Rounded Corners 45"/>
            <p:cNvSpPr/>
            <p:nvPr/>
          </p:nvSpPr>
          <p:spPr>
            <a:xfrm>
              <a:off x="9562324" y="5550085"/>
              <a:ext cx="1447800" cy="49052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33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Class Hierarchy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17943" y="1066800"/>
            <a:ext cx="10967358" cy="54391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700" noProof="1"/>
              <a:t>function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classHierarchy</a:t>
            </a:r>
            <a:r>
              <a:rPr lang="en-US" sz="2700" noProof="1"/>
              <a:t>() {</a:t>
            </a:r>
          </a:p>
          <a:p>
            <a:r>
              <a:rPr lang="en-US" sz="2700" noProof="1"/>
              <a:t>  class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Figure</a:t>
            </a:r>
            <a:r>
              <a:rPr lang="en-US" sz="2700" noProof="1"/>
              <a:t> {</a:t>
            </a:r>
          </a:p>
          <a:p>
            <a:r>
              <a:rPr lang="en-US" sz="2700" noProof="1"/>
              <a:t>    constructor() {</a:t>
            </a:r>
          </a:p>
          <a:p>
            <a:r>
              <a:rPr lang="en-US" sz="2700" noProof="1"/>
              <a:t>      if (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new.target</a:t>
            </a:r>
            <a:r>
              <a:rPr lang="en-US" sz="2700" noProof="1"/>
              <a:t> ===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Figure</a:t>
            </a:r>
            <a:r>
              <a:rPr lang="en-US" sz="2700" noProof="1"/>
              <a:t>)</a:t>
            </a:r>
          </a:p>
          <a:p>
            <a:r>
              <a:rPr lang="en-US" sz="2700" noProof="1"/>
              <a:t>        throw new Error("</a:t>
            </a:r>
            <a:r>
              <a:rPr lang="en-US" sz="2700" noProof="1">
                <a:latin typeface="+mn-lt"/>
              </a:rPr>
              <a:t>Cannot instantiate an abstract class.</a:t>
            </a:r>
            <a:r>
              <a:rPr lang="en-US" sz="2700" noProof="1"/>
              <a:t>");</a:t>
            </a:r>
          </a:p>
          <a:p>
            <a:r>
              <a:rPr lang="en-US" sz="2700" noProof="1"/>
              <a:t>    }</a:t>
            </a:r>
          </a:p>
          <a:p>
            <a:pPr>
              <a:spcBef>
                <a:spcPts val="1200"/>
              </a:spcBef>
            </a:pPr>
            <a:r>
              <a:rPr lang="en-US" sz="2700" noProof="1"/>
              <a:t>   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get area</a:t>
            </a:r>
            <a:r>
              <a:rPr lang="en-US" sz="2700" noProof="1"/>
              <a:t>() { return undefined; }</a:t>
            </a:r>
          </a:p>
          <a:p>
            <a:pPr>
              <a:spcBef>
                <a:spcPts val="1200"/>
              </a:spcBef>
            </a:pPr>
            <a:r>
              <a:rPr lang="en-US" sz="2700" noProof="1"/>
              <a:t>   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2700" noProof="1"/>
              <a:t>() {</a:t>
            </a:r>
          </a:p>
          <a:p>
            <a:r>
              <a:rPr lang="en-US" sz="2700" noProof="1"/>
              <a:t>      let type</a:t>
            </a:r>
            <a:r>
              <a:rPr lang="en-US" sz="2700" noProof="1">
                <a:latin typeface="+mn-lt"/>
              </a:rPr>
              <a:t> </a:t>
            </a:r>
            <a:r>
              <a:rPr lang="en-US" sz="2700" noProof="1"/>
              <a:t>=</a:t>
            </a:r>
            <a:r>
              <a:rPr lang="en-US" sz="2700" noProof="1">
                <a:latin typeface="+mn-lt"/>
              </a:rPr>
              <a:t>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this.constructor.name</a:t>
            </a:r>
            <a:r>
              <a:rPr lang="en-US" sz="2700" noProof="1"/>
              <a:t>;</a:t>
            </a:r>
          </a:p>
          <a:p>
            <a:r>
              <a:rPr lang="en-US" sz="2700" noProof="1"/>
              <a:t>      return type;</a:t>
            </a:r>
          </a:p>
          <a:p>
            <a:r>
              <a:rPr lang="en-US" sz="2700" noProof="1"/>
              <a:t>    }</a:t>
            </a:r>
          </a:p>
          <a:p>
            <a:r>
              <a:rPr lang="en-US" sz="2700" noProof="1"/>
              <a:t>  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8304212" y="3810000"/>
            <a:ext cx="3357037" cy="1547619"/>
          </a:xfrm>
          <a:prstGeom prst="wedgeRoundRectCallout">
            <a:avLst>
              <a:gd name="adj1" fmla="val -64705"/>
              <a:gd name="adj2" fmla="val -359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abstract</a:t>
            </a:r>
            <a:r>
              <a:rPr lang="en-US" sz="2800" noProof="1">
                <a:solidFill>
                  <a:srgbClr val="FFFFFF"/>
                </a:solidFill>
              </a:rPr>
              <a:t> method </a:t>
            </a:r>
            <a:r>
              <a:rPr lang="en-US" sz="2800" noProof="1">
                <a:solidFill>
                  <a:srgbClr val="FFFFFF"/>
                </a:solidFill>
                <a:sym typeface="Wingdings" panose="05000000000000000000" pitchFamily="2" charset="2"/>
              </a:rPr>
              <a:t> will be implemented in child classes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74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Class Hierarchy (2)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531812" y="1162296"/>
            <a:ext cx="11125200" cy="51898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700" noProof="1"/>
              <a:t> 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sz="2700" noProof="1"/>
              <a:t>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Circle</a:t>
            </a:r>
            <a:r>
              <a:rPr lang="en-US" sz="2700" noProof="1"/>
              <a:t> extends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Figure </a:t>
            </a:r>
            <a:r>
              <a:rPr lang="en-US" sz="2700" noProof="1"/>
              <a:t>{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700" noProof="1"/>
              <a:t>(radius) {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  super();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  this.radius = radius;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}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700" noProof="1"/>
              <a:t>   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get area</a:t>
            </a:r>
            <a:r>
              <a:rPr lang="en-US" sz="2700" noProof="1"/>
              <a:t>() {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  return Math.PI * this.radius * this.radius;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}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700" noProof="1"/>
              <a:t>   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2700" noProof="1"/>
              <a:t>() {</a:t>
            </a:r>
          </a:p>
          <a:p>
            <a:pPr marL="1527175" indent="-1527175">
              <a:lnSpc>
                <a:spcPct val="95000"/>
              </a:lnSpc>
            </a:pPr>
            <a:r>
              <a:rPr lang="en-US" sz="2700" noProof="1"/>
              <a:t>      return</a:t>
            </a:r>
            <a:r>
              <a:rPr lang="en-US" sz="2700" noProof="1">
                <a:latin typeface="+mn-lt"/>
              </a:rPr>
              <a:t>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super.toString</a:t>
            </a:r>
            <a:r>
              <a:rPr lang="en-US" sz="2700" noProof="1"/>
              <a:t>()</a:t>
            </a:r>
            <a:r>
              <a:rPr lang="en-US" sz="2700" noProof="1">
                <a:latin typeface="+mn-lt"/>
              </a:rPr>
              <a:t> </a:t>
            </a:r>
            <a:r>
              <a:rPr lang="en-US" sz="2700" noProof="1"/>
              <a:t>+</a:t>
            </a:r>
            <a:r>
              <a:rPr lang="en-US" sz="2700" noProof="1">
                <a:latin typeface="+mn-lt"/>
              </a:rPr>
              <a:t>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700" noProof="1">
                <a:latin typeface="+mn-lt"/>
              </a:rPr>
              <a:t> </a:t>
            </a:r>
            <a:r>
              <a:rPr lang="en-US" sz="2700" noProof="1"/>
              <a:t>-</a:t>
            </a:r>
            <a:r>
              <a:rPr lang="en-US" sz="2700" noProof="1">
                <a:latin typeface="+mn-lt"/>
              </a:rPr>
              <a:t> </a:t>
            </a:r>
            <a:r>
              <a:rPr lang="en-US" sz="2700" noProof="1"/>
              <a:t>radius:</a:t>
            </a:r>
            <a:r>
              <a:rPr lang="en-US" sz="2700" noProof="1">
                <a:latin typeface="+mn-lt"/>
              </a:rPr>
              <a:t> </a:t>
            </a:r>
            <a:r>
              <a:rPr lang="en-US" sz="2700" noProof="1"/>
              <a:t>${this.radius}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700" noProof="1"/>
              <a:t>;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}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58217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Class Hierarchy (3)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597918" y="1066800"/>
            <a:ext cx="10968494" cy="54306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700" noProof="1"/>
              <a:t>  class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Rectangle</a:t>
            </a:r>
            <a:r>
              <a:rPr lang="en-US" sz="2700" noProof="1"/>
              <a:t> extends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Figure</a:t>
            </a:r>
            <a:r>
              <a:rPr lang="en-US" sz="2700" noProof="1"/>
              <a:t> {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700" noProof="1"/>
              <a:t>(width, height) {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  super();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  [this.width, this.height] = [width, height];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}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sz="2700" noProof="1"/>
              <a:t>   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get area</a:t>
            </a:r>
            <a:r>
              <a:rPr lang="en-US" sz="2700" noProof="1"/>
              <a:t>() { return this.width * this.height; }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sz="2700" noProof="1"/>
              <a:t>   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2700" noProof="1"/>
              <a:t>() {</a:t>
            </a:r>
          </a:p>
          <a:p>
            <a:pPr marL="1343025" indent="-1343025">
              <a:lnSpc>
                <a:spcPct val="95000"/>
              </a:lnSpc>
            </a:pPr>
            <a:r>
              <a:rPr lang="en-US" sz="2700" noProof="1"/>
              <a:t>      return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super.toString() </a:t>
            </a:r>
            <a:r>
              <a:rPr lang="en-US" sz="2700" noProof="1"/>
              <a:t>+ ` - width: ${this.width}, height: ${this.height}`;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}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}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700" noProof="1"/>
              <a:t> { Figure, Circle, Rectangle };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}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3236329" y="6055464"/>
            <a:ext cx="8330083" cy="4420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lvl="0" algn="ctr" fontAlgn="auto">
              <a:spcAft>
                <a:spcPts val="0"/>
              </a:spcAft>
              <a:buClrTx/>
              <a:buSzTx/>
            </a:pPr>
            <a:r>
              <a:rPr lang="en-US" sz="2400" b="0" dirty="0">
                <a:solidFill>
                  <a:prstClr val="white"/>
                </a:solidFill>
                <a:effectLst/>
                <a:latin typeface="Calibri"/>
                <a:cs typeface="+mn-cs"/>
              </a:rPr>
              <a:t>Check your solution here: </a:t>
            </a:r>
            <a:r>
              <a:rPr lang="en-US" sz="2400" b="0" dirty="0">
                <a:solidFill>
                  <a:prstClr val="white"/>
                </a:solidFill>
                <a:effectLst/>
                <a:latin typeface="Calibri"/>
                <a:cs typeface="+mn-cs"/>
                <a:hlinkClick r:id="rId2"/>
              </a:rPr>
              <a:t>https://judge.softuni.bg/Contests/339</a:t>
            </a:r>
            <a:endParaRPr lang="en-US" sz="2700" noProof="1"/>
          </a:p>
        </p:txBody>
      </p:sp>
    </p:spTree>
    <p:extLst>
      <p:ext uri="{BB962C8B-B14F-4D97-AF65-F5344CB8AC3E}">
        <p14:creationId xmlns:p14="http://schemas.microsoft.com/office/powerpoint/2010/main" val="336458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4" y="4819278"/>
            <a:ext cx="10972798" cy="820600"/>
          </a:xfrm>
        </p:spPr>
        <p:txBody>
          <a:bodyPr/>
          <a:lstStyle/>
          <a:p>
            <a:r>
              <a:rPr lang="en-US" dirty="0"/>
              <a:t>Practice: Inheritance and Hierarchies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842" y="838200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571" y="1245615"/>
            <a:ext cx="2834642" cy="3118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737" y="1066800"/>
            <a:ext cx="1713075" cy="307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90281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Inheritance allows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extending</a:t>
            </a:r>
            <a:r>
              <a:rPr lang="en-US" sz="3200" dirty="0"/>
              <a:t> existing classes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Objects in JS have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prototypes</a:t>
            </a:r>
          </a:p>
          <a:p>
            <a:pPr lvl="1"/>
            <a:r>
              <a:rPr lang="en-US" sz="3000" dirty="0"/>
              <a:t>Objects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look for properties </a:t>
            </a:r>
            <a:r>
              <a:rPr lang="en-US" sz="3000" dirty="0"/>
              <a:t>in their prototype chains</a:t>
            </a:r>
          </a:p>
          <a:p>
            <a:pPr lvl="1"/>
            <a:r>
              <a:rPr lang="en-US" sz="3000" dirty="0"/>
              <a:t>Prototypes form a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hierarchical chain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676108" y="1865205"/>
            <a:ext cx="7162800" cy="24260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sz="2600" noProof="1"/>
              <a:t> Teacher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extends</a:t>
            </a:r>
            <a:r>
              <a:rPr lang="en-US" sz="2600" noProof="1"/>
              <a:t> Person {</a:t>
            </a:r>
          </a:p>
          <a:p>
            <a:pPr>
              <a:lnSpc>
                <a:spcPct val="95000"/>
              </a:lnSpc>
            </a:pPr>
            <a:r>
              <a:rPr lang="en-US" sz="2600" noProof="1"/>
              <a:t> 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600" noProof="1"/>
              <a:t>(name, email, subject) {</a:t>
            </a:r>
          </a:p>
          <a:p>
            <a:pPr>
              <a:lnSpc>
                <a:spcPct val="95000"/>
              </a:lnSpc>
            </a:pPr>
            <a:r>
              <a:rPr lang="en-US" sz="2600" noProof="1"/>
              <a:t>   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super</a:t>
            </a:r>
            <a:r>
              <a:rPr lang="en-US" sz="2600" noProof="1"/>
              <a:t>(name, email);</a:t>
            </a:r>
          </a:p>
          <a:p>
            <a:pPr>
              <a:lnSpc>
                <a:spcPct val="95000"/>
              </a:lnSpc>
            </a:pPr>
            <a:r>
              <a:rPr lang="en-US" sz="2600" noProof="1"/>
              <a:t>    this.subject = subject;</a:t>
            </a:r>
          </a:p>
          <a:p>
            <a:pPr>
              <a:lnSpc>
                <a:spcPct val="95000"/>
              </a:lnSpc>
            </a:pPr>
            <a:r>
              <a:rPr lang="en-US" sz="2600" noProof="1"/>
              <a:t>  }</a:t>
            </a:r>
          </a:p>
          <a:p>
            <a:pPr>
              <a:lnSpc>
                <a:spcPct val="95000"/>
              </a:lnSpc>
            </a:pPr>
            <a:r>
              <a:rPr lang="en-US" sz="2600" noProof="1"/>
              <a:t>}</a:t>
            </a:r>
            <a:endParaRPr lang="en-US" sz="2600" i="1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Inheritance and Prototypes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1117697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4412" y="1752600"/>
            <a:ext cx="4427332" cy="1778158"/>
          </a:xfrm>
        </p:spPr>
        <p:txBody>
          <a:bodyPr/>
          <a:lstStyle/>
          <a:p>
            <a:r>
              <a:rPr lang="en-US" dirty="0"/>
              <a:t>Simple Class Inheritance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94412" y="3892435"/>
            <a:ext cx="4427332" cy="1365365"/>
          </a:xfrm>
        </p:spPr>
        <p:txBody>
          <a:bodyPr/>
          <a:lstStyle/>
          <a:p>
            <a:r>
              <a:rPr lang="en-US" dirty="0"/>
              <a:t>Inheriting Data</a:t>
            </a:r>
            <a:br>
              <a:rPr lang="en-US" dirty="0"/>
            </a:br>
            <a:r>
              <a:rPr lang="en-US" dirty="0"/>
              <a:t>and Methods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722883" y="1141475"/>
            <a:ext cx="2923730" cy="4846708"/>
            <a:chOff x="1979612" y="1567058"/>
            <a:chExt cx="2410271" cy="3995542"/>
          </a:xfrm>
        </p:grpSpPr>
        <p:cxnSp>
          <p:nvCxnSpPr>
            <p:cNvPr id="10" name="Straight Arrow Connector 35"/>
            <p:cNvCxnSpPr>
              <a:stCxn id="35" idx="0"/>
              <a:endCxn id="12" idx="2"/>
            </p:cNvCxnSpPr>
            <p:nvPr/>
          </p:nvCxnSpPr>
          <p:spPr>
            <a:xfrm flipV="1">
              <a:off x="3184748" y="3441970"/>
              <a:ext cx="0" cy="749030"/>
            </a:xfrm>
            <a:prstGeom prst="straightConnector1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" name="Group 10"/>
            <p:cNvGrpSpPr/>
            <p:nvPr/>
          </p:nvGrpSpPr>
          <p:grpSpPr>
            <a:xfrm>
              <a:off x="1979612" y="1567058"/>
              <a:ext cx="2410271" cy="1874912"/>
              <a:chOff x="4446384" y="1457528"/>
              <a:chExt cx="2943427" cy="1874912"/>
            </a:xfrm>
          </p:grpSpPr>
          <p:sp>
            <p:nvSpPr>
              <p:cNvPr id="12" name="Rectangle: Rounded Corners 6"/>
              <p:cNvSpPr/>
              <p:nvPr/>
            </p:nvSpPr>
            <p:spPr>
              <a:xfrm>
                <a:off x="4446384" y="1457528"/>
                <a:ext cx="2943427" cy="1874912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Rectangle: Rounded Corners 13"/>
              <p:cNvSpPr/>
              <p:nvPr/>
            </p:nvSpPr>
            <p:spPr>
              <a:xfrm>
                <a:off x="4770843" y="2043720"/>
                <a:ext cx="2281666" cy="5143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name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570412" y="1495064"/>
                <a:ext cx="1795789" cy="482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Person</a:t>
                </a:r>
              </a:p>
            </p:txBody>
          </p:sp>
          <p:sp>
            <p:nvSpPr>
              <p:cNvPr id="16" name="Rectangle: Rounded Corners 13"/>
              <p:cNvSpPr/>
              <p:nvPr/>
            </p:nvSpPr>
            <p:spPr>
              <a:xfrm>
                <a:off x="4770844" y="2566974"/>
                <a:ext cx="2281664" cy="5143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email</a:t>
                </a: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979612" y="4191000"/>
              <a:ext cx="2410271" cy="1371600"/>
              <a:chOff x="4446384" y="1457528"/>
              <a:chExt cx="2943427" cy="1371600"/>
            </a:xfrm>
          </p:grpSpPr>
          <p:sp>
            <p:nvSpPr>
              <p:cNvPr id="35" name="Rectangle: Rounded Corners 6"/>
              <p:cNvSpPr/>
              <p:nvPr/>
            </p:nvSpPr>
            <p:spPr>
              <a:xfrm>
                <a:off x="4446384" y="1457528"/>
                <a:ext cx="2943427" cy="1371600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6" name="Rectangle: Rounded Corners 13"/>
              <p:cNvSpPr/>
              <p:nvPr/>
            </p:nvSpPr>
            <p:spPr>
              <a:xfrm>
                <a:off x="4770843" y="2051740"/>
                <a:ext cx="2281666" cy="5143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subject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570412" y="1503083"/>
                <a:ext cx="1981899" cy="482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Teacher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3225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361199" cy="5570355"/>
          </a:xfrm>
        </p:spPr>
        <p:txBody>
          <a:bodyPr>
            <a:normAutofit/>
          </a:bodyPr>
          <a:lstStyle/>
          <a:p>
            <a:r>
              <a:rPr lang="en-US" dirty="0"/>
              <a:t>Classes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en-US" dirty="0"/>
              <a:t> (extend) other classes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Child class </a:t>
            </a:r>
            <a:r>
              <a:rPr lang="en-US" dirty="0"/>
              <a:t>inherits data + methods from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</a:t>
            </a:r>
          </a:p>
          <a:p>
            <a:pPr>
              <a:spcBef>
                <a:spcPts val="1200"/>
              </a:spcBef>
            </a:pPr>
            <a:r>
              <a:rPr lang="en-US" dirty="0"/>
              <a:t>Child class can:</a:t>
            </a:r>
          </a:p>
          <a:p>
            <a:pPr lvl="1"/>
            <a:r>
              <a:rPr lang="en-US" dirty="0"/>
              <a:t>Add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/>
              <a:t> (data)</a:t>
            </a:r>
          </a:p>
          <a:p>
            <a:pPr lvl="1"/>
            <a:r>
              <a:rPr lang="en-US" dirty="0"/>
              <a:t>Add / replace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</a:p>
          <a:p>
            <a:pPr lvl="1"/>
            <a:r>
              <a:rPr lang="en-US" dirty="0"/>
              <a:t>Add / replace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accessor</a:t>
            </a:r>
            <a:r>
              <a:rPr lang="en-US" dirty="0"/>
              <a:t> properties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Inheritance</a:t>
            </a:r>
          </a:p>
        </p:txBody>
      </p:sp>
      <p:cxnSp>
        <p:nvCxnSpPr>
          <p:cNvPr id="17" name="Straight Arrow Connector 35"/>
          <p:cNvCxnSpPr>
            <a:stCxn id="20" idx="0"/>
            <a:endCxn id="23" idx="2"/>
          </p:cNvCxnSpPr>
          <p:nvPr/>
        </p:nvCxnSpPr>
        <p:spPr>
          <a:xfrm flipV="1">
            <a:off x="9966548" y="3667541"/>
            <a:ext cx="0" cy="908595"/>
          </a:xfrm>
          <a:prstGeom prst="straightConnector1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8504682" y="1393219"/>
            <a:ext cx="2923730" cy="2274322"/>
            <a:chOff x="4446384" y="1457528"/>
            <a:chExt cx="2943427" cy="1874912"/>
          </a:xfrm>
        </p:grpSpPr>
        <p:sp>
          <p:nvSpPr>
            <p:cNvPr id="23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Rectangle: Rounded Corners 13"/>
            <p:cNvSpPr/>
            <p:nvPr/>
          </p:nvSpPr>
          <p:spPr>
            <a:xfrm>
              <a:off x="4770843" y="2043720"/>
              <a:ext cx="2281666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70412" y="1495064"/>
              <a:ext cx="1795789" cy="482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26" name="Rectangle: Rounded Corners 13"/>
            <p:cNvSpPr/>
            <p:nvPr/>
          </p:nvSpPr>
          <p:spPr>
            <a:xfrm>
              <a:off x="4770844" y="2555052"/>
              <a:ext cx="2281664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504682" y="4576137"/>
            <a:ext cx="2923730" cy="1663790"/>
            <a:chOff x="4446384" y="1457528"/>
            <a:chExt cx="2943427" cy="1371600"/>
          </a:xfrm>
        </p:grpSpPr>
        <p:sp>
          <p:nvSpPr>
            <p:cNvPr id="20" name="Rectangle: Rounded Corners 6"/>
            <p:cNvSpPr/>
            <p:nvPr/>
          </p:nvSpPr>
          <p:spPr>
            <a:xfrm>
              <a:off x="4446384" y="1457528"/>
              <a:ext cx="2943427" cy="13716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Rectangle: Rounded Corners 13"/>
            <p:cNvSpPr/>
            <p:nvPr/>
          </p:nvSpPr>
          <p:spPr>
            <a:xfrm>
              <a:off x="4770843" y="2051740"/>
              <a:ext cx="2281666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70412" y="1503083"/>
              <a:ext cx="1981899" cy="48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</p:grpSp>
      <p:sp>
        <p:nvSpPr>
          <p:cNvPr id="27" name="AutoShape 25"/>
          <p:cNvSpPr>
            <a:spLocks noChangeArrowheads="1"/>
          </p:cNvSpPr>
          <p:nvPr/>
        </p:nvSpPr>
        <p:spPr bwMode="auto">
          <a:xfrm>
            <a:off x="5729592" y="597614"/>
            <a:ext cx="2481447" cy="1097369"/>
          </a:xfrm>
          <a:prstGeom prst="wedgeRoundRectCallout">
            <a:avLst>
              <a:gd name="adj1" fmla="val 68028"/>
              <a:gd name="adj2" fmla="val 478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Base</a:t>
            </a:r>
            <a:r>
              <a:rPr lang="en-US" sz="3000" noProof="1">
                <a:solidFill>
                  <a:srgbClr val="FFFFFF"/>
                </a:solidFill>
              </a:rPr>
              <a:t> (parent, super) class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auto">
          <a:xfrm>
            <a:off x="5494540" y="3725907"/>
            <a:ext cx="2706771" cy="1148493"/>
          </a:xfrm>
          <a:prstGeom prst="wedgeRoundRectCallout">
            <a:avLst>
              <a:gd name="adj1" fmla="val 67018"/>
              <a:gd name="adj2" fmla="val 502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Child</a:t>
            </a:r>
            <a:r>
              <a:rPr lang="en-US" sz="3000" noProof="1">
                <a:solidFill>
                  <a:srgbClr val="FFFFFF"/>
                </a:solidFill>
              </a:rPr>
              <a:t> (derived) class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Inheritance – Example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03668" y="1066800"/>
            <a:ext cx="7924800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noProof="1"/>
              <a:t> Person {</a:t>
            </a:r>
          </a:p>
          <a:p>
            <a:r>
              <a:rPr lang="en-US" noProof="1"/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noProof="1"/>
              <a:t>(name,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email) {</a:t>
            </a:r>
          </a:p>
          <a:p>
            <a:r>
              <a:rPr lang="en-US" noProof="1"/>
              <a:t>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noProof="1"/>
              <a:t>.name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=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name;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noProof="1"/>
              <a:t>.email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=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email;</a:t>
            </a:r>
          </a:p>
          <a:p>
            <a:r>
              <a:rPr lang="en-US" noProof="1"/>
              <a:t>  }</a:t>
            </a:r>
          </a:p>
          <a:p>
            <a:r>
              <a:rPr lang="en-US" noProof="1"/>
              <a:t>}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03668" y="3659224"/>
            <a:ext cx="7924800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noProof="1"/>
              <a:t> Teacher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extends</a:t>
            </a:r>
            <a:r>
              <a:rPr lang="en-US" noProof="1"/>
              <a:t> Person {</a:t>
            </a:r>
          </a:p>
          <a:p>
            <a:r>
              <a:rPr lang="en-US" noProof="1"/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noProof="1"/>
              <a:t>(name,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email,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subject) {</a:t>
            </a:r>
          </a:p>
          <a:p>
            <a:r>
              <a:rPr lang="en-US" noProof="1"/>
              <a:t>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super</a:t>
            </a:r>
            <a:r>
              <a:rPr lang="en-US" noProof="1"/>
              <a:t>(name, email);</a:t>
            </a:r>
          </a:p>
          <a:p>
            <a:r>
              <a:rPr lang="en-US" noProof="1"/>
              <a:t>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noProof="1"/>
              <a:t>.subject = subject;</a:t>
            </a:r>
          </a:p>
          <a:p>
            <a:r>
              <a:rPr lang="en-US" noProof="1"/>
              <a:t>  }</a:t>
            </a:r>
          </a:p>
          <a:p>
            <a:r>
              <a:rPr lang="en-US" noProof="1"/>
              <a:t>}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4875212" y="2529786"/>
            <a:ext cx="3045268" cy="994277"/>
          </a:xfrm>
          <a:prstGeom prst="wedgeRoundRectCallout">
            <a:avLst>
              <a:gd name="adj1" fmla="val -64335"/>
              <a:gd name="adj2" fmla="val 579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class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Teacher</a:t>
            </a:r>
            <a:r>
              <a:rPr lang="en-US" sz="3000" noProof="1">
                <a:solidFill>
                  <a:srgbClr val="FFFFFF"/>
                </a:solidFill>
              </a:rPr>
              <a:t> inherits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Person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6611089" y="4695216"/>
            <a:ext cx="2259519" cy="1514272"/>
          </a:xfrm>
          <a:prstGeom prst="wedgeRoundRectCallout">
            <a:avLst>
              <a:gd name="adj1" fmla="val -92005"/>
              <a:gd name="adj2" fmla="val -391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Invoke the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parent constructor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77160" y="3745916"/>
            <a:ext cx="2957176" cy="43698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1515416" y="4597336"/>
            <a:ext cx="3907244" cy="43698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12" name="Straight Arrow Connector 35"/>
          <p:cNvCxnSpPr>
            <a:stCxn id="19" idx="0"/>
            <a:endCxn id="14" idx="2"/>
          </p:cNvCxnSpPr>
          <p:nvPr/>
        </p:nvCxnSpPr>
        <p:spPr>
          <a:xfrm flipV="1">
            <a:off x="10316933" y="3564163"/>
            <a:ext cx="0" cy="1087601"/>
          </a:xfrm>
          <a:prstGeom prst="straightConnector1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" name="Group 12"/>
          <p:cNvGrpSpPr/>
          <p:nvPr/>
        </p:nvGrpSpPr>
        <p:grpSpPr>
          <a:xfrm>
            <a:off x="9218612" y="1496598"/>
            <a:ext cx="2196641" cy="2067565"/>
            <a:chOff x="4446384" y="1457528"/>
            <a:chExt cx="2943427" cy="1874912"/>
          </a:xfrm>
        </p:grpSpPr>
        <p:sp>
          <p:nvSpPr>
            <p:cNvPr id="14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Rectangle: Rounded Corners 13"/>
            <p:cNvSpPr/>
            <p:nvPr/>
          </p:nvSpPr>
          <p:spPr>
            <a:xfrm>
              <a:off x="4770843" y="2043720"/>
              <a:ext cx="2281666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70411" y="1495064"/>
              <a:ext cx="2482096" cy="530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17" name="Rectangle: Rounded Corners 13"/>
            <p:cNvSpPr/>
            <p:nvPr/>
          </p:nvSpPr>
          <p:spPr>
            <a:xfrm>
              <a:off x="4770844" y="2558076"/>
              <a:ext cx="2281664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218612" y="4651764"/>
            <a:ext cx="2196641" cy="1512536"/>
            <a:chOff x="4446384" y="1457528"/>
            <a:chExt cx="2943427" cy="1371600"/>
          </a:xfrm>
        </p:grpSpPr>
        <p:sp>
          <p:nvSpPr>
            <p:cNvPr id="19" name="Rectangle: Rounded Corners 6"/>
            <p:cNvSpPr/>
            <p:nvPr/>
          </p:nvSpPr>
          <p:spPr>
            <a:xfrm>
              <a:off x="4446384" y="1457528"/>
              <a:ext cx="2943427" cy="13716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Rectangle: Rounded Corners 13"/>
            <p:cNvSpPr/>
            <p:nvPr/>
          </p:nvSpPr>
          <p:spPr>
            <a:xfrm>
              <a:off x="4770843" y="2051740"/>
              <a:ext cx="2281666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570411" y="1503083"/>
              <a:ext cx="2482096" cy="530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811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3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Inheritance – Example (2)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00936" y="1408888"/>
            <a:ext cx="10803676" cy="20690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/>
              <a:t>let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3000" noProof="1"/>
              <a:t>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Person</a:t>
            </a:r>
            <a:r>
              <a:rPr lang="en-US" sz="3000" noProof="1"/>
              <a:t>("Maria", "maria@gmail.com");</a:t>
            </a:r>
          </a:p>
          <a:p>
            <a:r>
              <a:rPr lang="en-US" sz="3000" noProof="1"/>
              <a:t>console.log("Person: " +</a:t>
            </a:r>
          </a:p>
          <a:p>
            <a:r>
              <a:rPr lang="en-US" sz="3000" noProof="1"/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p.name</a:t>
            </a:r>
            <a:r>
              <a:rPr lang="en-US" sz="3000" noProof="1"/>
              <a:t> + ' ('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p.email</a:t>
            </a:r>
            <a:r>
              <a:rPr lang="en-US" sz="3000" noProof="1"/>
              <a:t> + ')');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noProof="1">
                <a:solidFill>
                  <a:schemeClr val="tx2">
                    <a:lumMod val="75000"/>
                  </a:schemeClr>
                </a:solidFill>
              </a:rPr>
              <a:t>Person: Maria (maria@gmail.com)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700936" y="3950790"/>
            <a:ext cx="10803676" cy="20690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/>
              <a:t>let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sz="3000" noProof="1"/>
              <a:t>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Teacher</a:t>
            </a:r>
            <a:r>
              <a:rPr lang="en-US" sz="3000" noProof="1"/>
              <a:t>("Ivan",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/>
              <a:t>"iv@yahoo.com",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/>
              <a:t>"PHP");</a:t>
            </a:r>
          </a:p>
          <a:p>
            <a:r>
              <a:rPr lang="en-US" sz="3000" noProof="1"/>
              <a:t>console.log("Teacher: "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t.name</a:t>
            </a:r>
            <a:r>
              <a:rPr lang="en-US" sz="3000" noProof="1"/>
              <a:t> +</a:t>
            </a:r>
          </a:p>
          <a:p>
            <a:r>
              <a:rPr lang="en-US" sz="3000" noProof="1"/>
              <a:t>  ' ('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t.email</a:t>
            </a:r>
            <a:r>
              <a:rPr lang="en-US" sz="3000" noProof="1"/>
              <a:t> + '), teaches '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t.subject</a:t>
            </a:r>
            <a:r>
              <a:rPr lang="en-US" sz="3000" noProof="1"/>
              <a:t>);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noProof="1">
                <a:solidFill>
                  <a:schemeClr val="tx2">
                    <a:lumMod val="75000"/>
                  </a:schemeClr>
                </a:solidFill>
              </a:rPr>
              <a:t>Teacher: Ivan (iv@yahoo.com), teaches PHP</a:t>
            </a:r>
          </a:p>
        </p:txBody>
      </p:sp>
    </p:spTree>
    <p:extLst>
      <p:ext uri="{BB962C8B-B14F-4D97-AF65-F5344CB8AC3E}">
        <p14:creationId xmlns:p14="http://schemas.microsoft.com/office/powerpoint/2010/main" val="193011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SoftUni Judge (</a:t>
            </a:r>
            <a:r>
              <a:rPr lang="en-US" dirty="0">
                <a:hlinkClick r:id="rId2"/>
              </a:rPr>
              <a:t>https://judge.softuni.bg</a:t>
            </a:r>
            <a:r>
              <a:rPr lang="en-US" dirty="0"/>
              <a:t>) submissions should consist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 function </a:t>
            </a:r>
            <a:r>
              <a:rPr lang="en-US" dirty="0"/>
              <a:t>/ arrow function / class definition</a:t>
            </a:r>
          </a:p>
          <a:p>
            <a:r>
              <a:rPr lang="en-US" dirty="0"/>
              <a:t>Submit multiple classes as function returning JS object: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Classes in the Judge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2727" y="3261270"/>
            <a:ext cx="10540094" cy="25468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3000" noProof="1"/>
              <a:t>function personAndTeacherClasses() {</a:t>
            </a:r>
          </a:p>
          <a:p>
            <a:pPr>
              <a:lnSpc>
                <a:spcPct val="105000"/>
              </a:lnSpc>
            </a:pPr>
            <a:r>
              <a:rPr lang="en-US" sz="3000" noProof="1"/>
              <a:t>  class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Person</a:t>
            </a:r>
            <a:r>
              <a:rPr lang="en-US" sz="3000" noProof="1"/>
              <a:t> { … }</a:t>
            </a:r>
          </a:p>
          <a:p>
            <a:pPr>
              <a:lnSpc>
                <a:spcPct val="105000"/>
              </a:lnSpc>
            </a:pPr>
            <a:r>
              <a:rPr lang="en-US" sz="3000" noProof="1"/>
              <a:t>  class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Teacher</a:t>
            </a:r>
            <a:r>
              <a:rPr lang="en-US" sz="3000" noProof="1"/>
              <a:t> extends Person { … }</a:t>
            </a:r>
          </a:p>
          <a:p>
            <a:pPr>
              <a:lnSpc>
                <a:spcPct val="105000"/>
              </a:lnSpc>
            </a:pPr>
            <a:r>
              <a:rPr lang="en-US" sz="3000" noProof="1"/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3000" noProof="1"/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Person</a:t>
            </a:r>
            <a:r>
              <a:rPr lang="en-US" sz="3000" noProof="1"/>
              <a:t>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Teacher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3000" noProof="1"/>
              <a:t>;</a:t>
            </a:r>
            <a:endParaRPr lang="en-US" sz="3000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5000"/>
              </a:lnSpc>
            </a:pPr>
            <a:r>
              <a:rPr lang="en-US" sz="3000" noProof="1"/>
              <a:t>}</a:t>
            </a:r>
            <a:endParaRPr lang="en-US" sz="3000" i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005" y="607654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14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036700" y="1404099"/>
            <a:ext cx="3326320" cy="2296437"/>
          </a:xfrm>
        </p:spPr>
        <p:txBody>
          <a:bodyPr/>
          <a:lstStyle/>
          <a:p>
            <a:r>
              <a:rPr lang="en-US" dirty="0"/>
              <a:t>Accessing Parent Members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036700" y="4015399"/>
            <a:ext cx="3326320" cy="2156801"/>
          </a:xfrm>
        </p:spPr>
        <p:txBody>
          <a:bodyPr/>
          <a:lstStyle/>
          <a:p>
            <a:r>
              <a:rPr lang="en-US" dirty="0"/>
              <a:t>Invoking Parent Methods</a:t>
            </a:r>
          </a:p>
        </p:txBody>
      </p:sp>
      <p:cxnSp>
        <p:nvCxnSpPr>
          <p:cNvPr id="10" name="Straight Arrow Connector 35"/>
          <p:cNvCxnSpPr>
            <a:stCxn id="35" idx="0"/>
            <a:endCxn id="12" idx="2"/>
          </p:cNvCxnSpPr>
          <p:nvPr/>
        </p:nvCxnSpPr>
        <p:spPr>
          <a:xfrm rot="5400000" flipH="1" flipV="1">
            <a:off x="2802878" y="2882826"/>
            <a:ext cx="1029510" cy="1664659"/>
          </a:xfrm>
          <a:prstGeom prst="bentConnector3">
            <a:avLst>
              <a:gd name="adj1" fmla="val 50000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oup 10"/>
          <p:cNvGrpSpPr/>
          <p:nvPr/>
        </p:nvGrpSpPr>
        <p:grpSpPr>
          <a:xfrm>
            <a:off x="2587862" y="609600"/>
            <a:ext cx="3124201" cy="2590800"/>
            <a:chOff x="4446384" y="1457530"/>
            <a:chExt cx="2943427" cy="2135810"/>
          </a:xfrm>
        </p:grpSpPr>
        <p:sp>
          <p:nvSpPr>
            <p:cNvPr id="12" name="Rectangle: Rounded Corners 6"/>
            <p:cNvSpPr/>
            <p:nvPr/>
          </p:nvSpPr>
          <p:spPr>
            <a:xfrm>
              <a:off x="4446384" y="1457530"/>
              <a:ext cx="2943427" cy="213581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Rectangle: Rounded Corners 13"/>
            <p:cNvSpPr/>
            <p:nvPr/>
          </p:nvSpPr>
          <p:spPr>
            <a:xfrm>
              <a:off x="4770843" y="2043720"/>
              <a:ext cx="2281666" cy="44898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70412" y="1495064"/>
              <a:ext cx="1795789" cy="482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16" name="Rectangle: Rounded Corners 13"/>
            <p:cNvSpPr/>
            <p:nvPr/>
          </p:nvSpPr>
          <p:spPr>
            <a:xfrm>
              <a:off x="4770844" y="2494477"/>
              <a:ext cx="2281664" cy="44898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  <p:sp>
          <p:nvSpPr>
            <p:cNvPr id="17" name="Rectangle: Rounded Corners 13"/>
            <p:cNvSpPr/>
            <p:nvPr/>
          </p:nvSpPr>
          <p:spPr>
            <a:xfrm>
              <a:off x="4770844" y="2939270"/>
              <a:ext cx="2281664" cy="44898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65212" y="4229910"/>
            <a:ext cx="2840183" cy="2094690"/>
            <a:chOff x="4446384" y="1457528"/>
            <a:chExt cx="2943427" cy="1682720"/>
          </a:xfrm>
        </p:grpSpPr>
        <p:sp>
          <p:nvSpPr>
            <p:cNvPr id="35" name="Rectangle: Rounded Corners 6"/>
            <p:cNvSpPr/>
            <p:nvPr/>
          </p:nvSpPr>
          <p:spPr>
            <a:xfrm>
              <a:off x="4446384" y="1457528"/>
              <a:ext cx="2943427" cy="168272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Rectangle: Rounded Corners 13"/>
            <p:cNvSpPr/>
            <p:nvPr/>
          </p:nvSpPr>
          <p:spPr>
            <a:xfrm>
              <a:off x="4770843" y="2051740"/>
              <a:ext cx="2281666" cy="42980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70412" y="1503083"/>
              <a:ext cx="1981899" cy="48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  <p:sp>
          <p:nvSpPr>
            <p:cNvPr id="21" name="Rectangle: Rounded Corners 13"/>
            <p:cNvSpPr/>
            <p:nvPr/>
          </p:nvSpPr>
          <p:spPr>
            <a:xfrm>
              <a:off x="4770843" y="2481544"/>
              <a:ext cx="2281666" cy="433131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cxnSp>
        <p:nvCxnSpPr>
          <p:cNvPr id="26" name="Straight Arrow Connector 35"/>
          <p:cNvCxnSpPr>
            <a:stCxn id="44" idx="0"/>
            <a:endCxn id="12" idx="2"/>
          </p:cNvCxnSpPr>
          <p:nvPr/>
        </p:nvCxnSpPr>
        <p:spPr>
          <a:xfrm rot="16200000" flipV="1">
            <a:off x="4468887" y="2881476"/>
            <a:ext cx="1029510" cy="1667358"/>
          </a:xfrm>
          <a:prstGeom prst="bentConnector3">
            <a:avLst>
              <a:gd name="adj1" fmla="val 50000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ctor: Elbow 8"/>
          <p:cNvCxnSpPr>
            <a:stCxn id="21" idx="1"/>
            <a:endCxn id="17" idx="1"/>
          </p:cNvCxnSpPr>
          <p:nvPr/>
        </p:nvCxnSpPr>
        <p:spPr>
          <a:xfrm rot="10800000" flipH="1">
            <a:off x="1378289" y="2679310"/>
            <a:ext cx="1553959" cy="3094906"/>
          </a:xfrm>
          <a:prstGeom prst="bentConnector3">
            <a:avLst>
              <a:gd name="adj1" fmla="val -38499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/>
          <p:cNvCxnSpPr>
            <a:stCxn id="47" idx="3"/>
            <a:endCxn id="17" idx="3"/>
          </p:cNvCxnSpPr>
          <p:nvPr/>
        </p:nvCxnSpPr>
        <p:spPr>
          <a:xfrm flipH="1" flipV="1">
            <a:off x="5354044" y="2679310"/>
            <a:ext cx="1557897" cy="3093974"/>
          </a:xfrm>
          <a:prstGeom prst="bentConnector3">
            <a:avLst>
              <a:gd name="adj1" fmla="val -39650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4397229" y="4229910"/>
            <a:ext cx="2840183" cy="2094690"/>
            <a:chOff x="4446384" y="1457528"/>
            <a:chExt cx="2943427" cy="1682720"/>
          </a:xfrm>
        </p:grpSpPr>
        <p:sp>
          <p:nvSpPr>
            <p:cNvPr id="44" name="Rectangle: Rounded Corners 6"/>
            <p:cNvSpPr/>
            <p:nvPr/>
          </p:nvSpPr>
          <p:spPr>
            <a:xfrm>
              <a:off x="4446384" y="1457528"/>
              <a:ext cx="2943427" cy="168272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" name="Rectangle: Rounded Corners 13"/>
            <p:cNvSpPr/>
            <p:nvPr/>
          </p:nvSpPr>
          <p:spPr>
            <a:xfrm>
              <a:off x="4770843" y="2051740"/>
              <a:ext cx="2281666" cy="42830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course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70412" y="1503083"/>
              <a:ext cx="1981899" cy="48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Student</a:t>
              </a:r>
            </a:p>
          </p:txBody>
        </p:sp>
        <p:sp>
          <p:nvSpPr>
            <p:cNvPr id="47" name="Rectangle: Rounded Corners 13"/>
            <p:cNvSpPr/>
            <p:nvPr/>
          </p:nvSpPr>
          <p:spPr>
            <a:xfrm>
              <a:off x="4770843" y="2480047"/>
              <a:ext cx="2281666" cy="434628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9455979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>
        <a:solidFill>
          <a:srgbClr val="F0A22E">
            <a:alpha val="25098"/>
          </a:srgbClr>
        </a:solidFill>
        <a:ln w="57150">
          <a:solidFill>
            <a:srgbClr val="F3CD60"/>
          </a:solidFill>
          <a:prstDash val="sysDash"/>
        </a:ln>
      </a:spPr>
      <a:bodyPr rtlCol="0" anchor="ctr"/>
      <a:lstStyle>
        <a:defPPr algn="ctr">
          <a:defRPr sz="3200" b="1" dirty="0">
            <a:solidFill>
              <a:srgbClr val="FBEED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solidFill>
          <a:srgbClr val="F0A22E">
            <a:alpha val="25098"/>
          </a:srgbClr>
        </a:solidFill>
        <a:ln w="50800">
          <a:solidFill>
            <a:srgbClr val="F3CD60"/>
          </a:solidFill>
          <a:prstDash val="solid"/>
          <a:tailEnd type="triangle" w="lg" len="lg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1792</TotalTime>
  <Words>2207</Words>
  <Application>Microsoft Office PowerPoint</Application>
  <PresentationFormat>Custom</PresentationFormat>
  <Paragraphs>464</Paragraphs>
  <Slides>39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Consolas</vt:lpstr>
      <vt:lpstr>Wingdings</vt:lpstr>
      <vt:lpstr>Wingdings 2</vt:lpstr>
      <vt:lpstr>SoftUni 16x9</vt:lpstr>
      <vt:lpstr>Inheritance and Prototypes</vt:lpstr>
      <vt:lpstr>Table of Contents</vt:lpstr>
      <vt:lpstr>Have a Question?</vt:lpstr>
      <vt:lpstr>Simple Class Inheritance</vt:lpstr>
      <vt:lpstr>Class Inheritance</vt:lpstr>
      <vt:lpstr>Class Inheritance – Example</vt:lpstr>
      <vt:lpstr>Class Inheritance – Example (2)</vt:lpstr>
      <vt:lpstr>Submitting Classes in the Judge</vt:lpstr>
      <vt:lpstr>Accessing Parent Members</vt:lpstr>
      <vt:lpstr>Inheriting and Replacing toString() – Person</vt:lpstr>
      <vt:lpstr>Inheriting and Replacing toString() – Teacher</vt:lpstr>
      <vt:lpstr>Inheriting and Replacing toString() – Student</vt:lpstr>
      <vt:lpstr>Inheriting and Replacing toString() – Usage</vt:lpstr>
      <vt:lpstr>The Prototype Chain</vt:lpstr>
      <vt:lpstr>The Prototype Chain for JS Classes</vt:lpstr>
      <vt:lpstr>Prototypes in JavaScript</vt:lpstr>
      <vt:lpstr>Prototype Chain (for Classes)</vt:lpstr>
      <vt:lpstr>Prototypes in Classes and Objects</vt:lpstr>
      <vt:lpstr>Object Instantiation (Create New Object)</vt:lpstr>
      <vt:lpstr>Object Instantiation (Create New Object)</vt:lpstr>
      <vt:lpstr>Prototype Chain for JS Objects</vt:lpstr>
      <vt:lpstr>Object Prototype Chain</vt:lpstr>
      <vt:lpstr>Constructor Prototype Chain</vt:lpstr>
      <vt:lpstr>Problem: Extending Prototype</vt:lpstr>
      <vt:lpstr>Solution: Extending Prototype</vt:lpstr>
      <vt:lpstr>Abstract Classes and Mixins</vt:lpstr>
      <vt:lpstr>What is Abstract Class?</vt:lpstr>
      <vt:lpstr>What is a Mixin?</vt:lpstr>
      <vt:lpstr>What is a Mixin?</vt:lpstr>
      <vt:lpstr>Checking the Object Type</vt:lpstr>
      <vt:lpstr>Problem: Class Hierarchy</vt:lpstr>
      <vt:lpstr>Solution: Class Hierarchy</vt:lpstr>
      <vt:lpstr>Solution: Class Hierarchy (2)</vt:lpstr>
      <vt:lpstr>Solution: Class Hierarchy (3)</vt:lpstr>
      <vt:lpstr>Practice: Inheritance and Hierarchies</vt:lpstr>
      <vt:lpstr>Summary</vt:lpstr>
      <vt:lpstr>Inheritance and Prototypes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Inheritance and Prototypes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Viktor Kostadinov</cp:lastModifiedBy>
  <cp:revision>168</cp:revision>
  <dcterms:created xsi:type="dcterms:W3CDTF">2014-01-02T17:00:34Z</dcterms:created>
  <dcterms:modified xsi:type="dcterms:W3CDTF">2017-07-11T10:45:56Z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